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4" r:id="rId8"/>
    <p:sldId id="262" r:id="rId9"/>
    <p:sldId id="263" r:id="rId10"/>
    <p:sldId id="265" r:id="rId11"/>
    <p:sldId id="267" r:id="rId12"/>
    <p:sldId id="268" r:id="rId13"/>
    <p:sldId id="266"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2496" y="-8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D8BD707-D9CF-40AE-B4C6-C98DA3205C09}" type="datetimeFigureOut">
              <a:rPr lang="en-US" smtClean="0"/>
              <a:pPr/>
              <a:t>12.10.2012</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D8BD707-D9CF-40AE-B4C6-C98DA3205C09}" type="datetimeFigureOut">
              <a:rPr lang="en-US" smtClean="0"/>
              <a:pPr/>
              <a:t>12.10.2012</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1D8BD707-D9CF-40AE-B4C6-C98DA3205C09}" type="datetimeFigureOut">
              <a:rPr lang="en-US" smtClean="0"/>
              <a:pPr/>
              <a:t>12.10.2012</a:t>
            </a:fld>
            <a:endParaRPr lang="en-US"/>
          </a:p>
        </p:txBody>
      </p:sp>
      <p:sp>
        <p:nvSpPr>
          <p:cNvPr id="10" name="Slide Number Placeholder 9"/>
          <p:cNvSpPr>
            <a:spLocks noGrp="1"/>
          </p:cNvSpPr>
          <p:nvPr>
            <p:ph type="sldNum" sz="quarter" idx="16"/>
          </p:nvPr>
        </p:nvSpPr>
        <p:spPr/>
        <p:txBody>
          <a:bodyPr rtlCol="0"/>
          <a:lstStyle/>
          <a:p>
            <a:fld id="{B6F15528-21DE-4FAA-801E-634DDDAF4B2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1D8BD707-D9CF-40AE-B4C6-C98DA3205C09}" type="datetimeFigureOut">
              <a:rPr lang="en-US" smtClean="0"/>
              <a:pPr/>
              <a:t>12.10.2012</a:t>
            </a:fld>
            <a:endParaRPr lang="en-US"/>
          </a:p>
        </p:txBody>
      </p:sp>
      <p:sp>
        <p:nvSpPr>
          <p:cNvPr id="12" name="Slide Number Placeholder 11"/>
          <p:cNvSpPr>
            <a:spLocks noGrp="1"/>
          </p:cNvSpPr>
          <p:nvPr>
            <p:ph type="sldNum" sz="quarter" idx="16"/>
          </p:nvPr>
        </p:nvSpPr>
        <p:spPr/>
        <p:txBody>
          <a:bodyPr rtlCol="0"/>
          <a:lstStyle/>
          <a:p>
            <a:fld id="{B6F15528-21DE-4FAA-801E-634DDDAF4B2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12.10.2012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12.10.2012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12.10.2012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1D8BD707-D9CF-40AE-B4C6-C98DA3205C09}" type="datetimeFigureOut">
              <a:rPr lang="en-US" smtClean="0"/>
              <a:pPr/>
              <a:t>12.10.2012</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1D8BD707-D9CF-40AE-B4C6-C98DA3205C09}" type="datetimeFigureOut">
              <a:rPr lang="en-US" smtClean="0"/>
              <a:pPr/>
              <a:t>12.10.2012</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D8BD707-D9CF-40AE-B4C6-C98DA3205C09}" type="datetimeFigureOut">
              <a:rPr lang="en-US" smtClean="0"/>
              <a:pPr/>
              <a:t>12.10.2012</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9.jpeg"/><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 Id="rId3"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4" Type="http://schemas.openxmlformats.org/officeDocument/2006/relationships/image" Target="../media/image15.jpeg"/><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4" Type="http://schemas.openxmlformats.org/officeDocument/2006/relationships/image" Target="../media/image17.jpeg"/><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18.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 Id="rId3" Type="http://schemas.openxmlformats.org/officeDocument/2006/relationships/image" Target="../media/image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eg"/><Relationship Id="rId3" Type="http://schemas.openxmlformats.org/officeDocument/2006/relationships/image" Target="../media/image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eg"/><Relationship Id="rId3" Type="http://schemas.openxmlformats.org/officeDocument/2006/relationships/image" Target="../media/image4.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eg"/><Relationship Id="rId3"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4" Type="http://schemas.openxmlformats.org/officeDocument/2006/relationships/image" Target="../media/image4.jpeg"/><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26.jpeg"/><Relationship Id="rId5" Type="http://schemas.openxmlformats.org/officeDocument/2006/relationships/image" Target="../media/image27.jpeg"/><Relationship Id="rId6" Type="http://schemas.openxmlformats.org/officeDocument/2006/relationships/image" Target="../media/image28.jpeg"/><Relationship Id="rId7" Type="http://schemas.openxmlformats.org/officeDocument/2006/relationships/image" Target="../media/image29.jpeg"/><Relationship Id="rId8" Type="http://schemas.openxmlformats.org/officeDocument/2006/relationships/image" Target="../media/image30.jpeg"/><Relationship Id="rId9" Type="http://schemas.openxmlformats.org/officeDocument/2006/relationships/image" Target="../media/image31.jpeg"/><Relationship Id="rId10" Type="http://schemas.openxmlformats.org/officeDocument/2006/relationships/image" Target="../media/image32.jpeg"/><Relationship Id="rId11" Type="http://schemas.openxmlformats.org/officeDocument/2006/relationships/image" Target="../media/image33.jpeg"/><Relationship Id="rId1" Type="http://schemas.openxmlformats.org/officeDocument/2006/relationships/slideLayout" Target="../slideLayouts/slideLayout2.xml"/><Relationship Id="rId2"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35.jpeg"/><Relationship Id="rId1" Type="http://schemas.openxmlformats.org/officeDocument/2006/relationships/slideLayout" Target="../slideLayouts/slideLayout2.xml"/><Relationship Id="rId2" Type="http://schemas.openxmlformats.org/officeDocument/2006/relationships/image" Target="../media/image34.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6.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62200" y="4495800"/>
            <a:ext cx="6781800" cy="1676400"/>
          </a:xfrm>
        </p:spPr>
        <p:txBody>
          <a:bodyPr anchor="ctr">
            <a:noAutofit/>
          </a:bodyPr>
          <a:lstStyle/>
          <a:p>
            <a:pPr algn="ctr"/>
            <a:r>
              <a:rPr lang="en-US" sz="3300" u="sng" dirty="0" err="1" smtClean="0"/>
              <a:t>Gura</a:t>
            </a:r>
            <a:r>
              <a:rPr lang="en-US" sz="3300" u="sng" dirty="0" smtClean="0"/>
              <a:t> de v</a:t>
            </a:r>
            <a:r>
              <a:rPr lang="ro-RO" sz="3300" u="sng" dirty="0" smtClean="0"/>
              <a:t>ărsare sulina în hărţile                     comisiunii europene a dunării</a:t>
            </a:r>
            <a:endParaRPr lang="en-US" sz="3300" u="sng" dirty="0"/>
          </a:p>
        </p:txBody>
      </p:sp>
      <p:sp>
        <p:nvSpPr>
          <p:cNvPr id="3" name="Subtitle 2"/>
          <p:cNvSpPr>
            <a:spLocks noGrp="1"/>
          </p:cNvSpPr>
          <p:nvPr>
            <p:ph type="subTitle" idx="1"/>
          </p:nvPr>
        </p:nvSpPr>
        <p:spPr/>
        <p:txBody>
          <a:bodyPr>
            <a:normAutofit fontScale="77500" lnSpcReduction="20000"/>
          </a:bodyPr>
          <a:lstStyle/>
          <a:p>
            <a:r>
              <a:rPr lang="ro-RO" dirty="0" smtClean="0"/>
              <a:t>Marius Budileanu</a:t>
            </a:r>
          </a:p>
          <a:p>
            <a:r>
              <a:rPr lang="ro-RO" dirty="0" smtClean="0"/>
              <a:t>12 octombrie, Bucureşti, Facultatea de Geografie</a:t>
            </a:r>
          </a:p>
        </p:txBody>
      </p:sp>
      <p:pic>
        <p:nvPicPr>
          <p:cNvPr id="5" name="Picture 4" descr="prima.jpg"/>
          <p:cNvPicPr>
            <a:picLocks noChangeAspect="1"/>
          </p:cNvPicPr>
          <p:nvPr/>
        </p:nvPicPr>
        <p:blipFill>
          <a:blip r:embed="rId2" cstate="print"/>
          <a:stretch>
            <a:fillRect/>
          </a:stretch>
        </p:blipFill>
        <p:spPr>
          <a:xfrm>
            <a:off x="0" y="0"/>
            <a:ext cx="9144000" cy="447513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Scurt istoric</a:t>
            </a:r>
            <a:endParaRPr lang="en-US" dirty="0"/>
          </a:p>
        </p:txBody>
      </p:sp>
      <p:sp>
        <p:nvSpPr>
          <p:cNvPr id="3" name="Content Placeholder 2"/>
          <p:cNvSpPr>
            <a:spLocks noGrp="1"/>
          </p:cNvSpPr>
          <p:nvPr>
            <p:ph sz="quarter" idx="1"/>
          </p:nvPr>
        </p:nvSpPr>
        <p:spPr>
          <a:xfrm>
            <a:off x="612648" y="1600200"/>
            <a:ext cx="8153400" cy="5257800"/>
          </a:xfrm>
        </p:spPr>
        <p:txBody>
          <a:bodyPr>
            <a:normAutofit fontScale="47500" lnSpcReduction="20000"/>
          </a:bodyPr>
          <a:lstStyle/>
          <a:p>
            <a:pPr algn="just"/>
            <a:r>
              <a:rPr lang="ro-RO" sz="3400" b="1" dirty="0" smtClean="0">
                <a:solidFill>
                  <a:srgbClr val="FFC000"/>
                </a:solidFill>
              </a:rPr>
              <a:t>Între 1853 – 1856 a avut loc războiul Crimeei</a:t>
            </a:r>
            <a:r>
              <a:rPr lang="ro-RO" sz="3400" dirty="0" smtClean="0"/>
              <a:t>, unul dintre cele mai importante razboaie ruso – turce. Ruşii au luptat singuri, în timp ce Imperiul Otoman a fost sprijinit de către Marea Britanie, Irlanda, Franţa şi Sardinia. </a:t>
            </a:r>
            <a:r>
              <a:rPr lang="ro-RO" sz="3400" b="1" dirty="0" smtClean="0">
                <a:solidFill>
                  <a:srgbClr val="FFC000"/>
                </a:solidFill>
              </a:rPr>
              <a:t>Războiul s-a finalizat în urma Tratatului de la Paris, din 30 martie 1856. Imperiul Otoman a recâştigat Delta Dunării, graniţa cu Rusia fiind pe braţul Chilia.</a:t>
            </a:r>
            <a:endParaRPr lang="en-US" sz="3400" b="1" dirty="0" smtClean="0">
              <a:solidFill>
                <a:srgbClr val="FFC000"/>
              </a:solidFill>
            </a:endParaRPr>
          </a:p>
          <a:p>
            <a:pPr algn="just">
              <a:buNone/>
            </a:pPr>
            <a:endParaRPr lang="en-US" sz="3400" dirty="0" smtClean="0"/>
          </a:p>
          <a:p>
            <a:pPr algn="just"/>
            <a:r>
              <a:rPr lang="ro-RO" sz="3400" b="1" dirty="0" smtClean="0">
                <a:solidFill>
                  <a:srgbClr val="FFC000"/>
                </a:solidFill>
              </a:rPr>
              <a:t>Prin </a:t>
            </a:r>
            <a:r>
              <a:rPr lang="ro-RO" sz="3400" b="1" i="1" dirty="0" smtClean="0">
                <a:solidFill>
                  <a:srgbClr val="FFC000"/>
                </a:solidFill>
              </a:rPr>
              <a:t>Tratatul de la Paris </a:t>
            </a:r>
            <a:r>
              <a:rPr lang="ro-RO" sz="3400" b="1" dirty="0" smtClean="0">
                <a:solidFill>
                  <a:srgbClr val="FFC000"/>
                </a:solidFill>
              </a:rPr>
              <a:t>s-a înfiinţat Comisiunea Europeană a Dunării.</a:t>
            </a:r>
            <a:endParaRPr lang="en-US" sz="3400" b="1" dirty="0" smtClean="0">
              <a:solidFill>
                <a:srgbClr val="FFC000"/>
              </a:solidFill>
            </a:endParaRPr>
          </a:p>
          <a:p>
            <a:pPr algn="just"/>
            <a:endParaRPr lang="ro-RO" sz="3400" dirty="0" smtClean="0"/>
          </a:p>
          <a:p>
            <a:pPr algn="just"/>
            <a:r>
              <a:rPr lang="ro-RO" sz="3400" b="1" dirty="0" smtClean="0">
                <a:solidFill>
                  <a:srgbClr val="FFC000"/>
                </a:solidFill>
              </a:rPr>
              <a:t>Articolul 15</a:t>
            </a:r>
            <a:r>
              <a:rPr lang="ro-RO" sz="3400" b="1" dirty="0" smtClean="0">
                <a:solidFill>
                  <a:srgbClr val="0070C0"/>
                </a:solidFill>
              </a:rPr>
              <a:t> </a:t>
            </a:r>
            <a:r>
              <a:rPr lang="ro-RO" sz="3400" dirty="0" smtClean="0"/>
              <a:t>al </a:t>
            </a:r>
            <a:r>
              <a:rPr lang="ro-RO" sz="3400" i="1" dirty="0" smtClean="0"/>
              <a:t>Tratatului </a:t>
            </a:r>
            <a:r>
              <a:rPr lang="ro-RO" sz="3400" dirty="0" smtClean="0"/>
              <a:t>prevedea: „</a:t>
            </a:r>
            <a:r>
              <a:rPr lang="ro-RO" sz="3400" i="1" dirty="0" smtClean="0"/>
              <a:t>Actul semnat la Congresul de la Viena, care stabileşte principiile destinate reglementării navigaţiei pe fluviile care separă sau traversează mai multe ţări, se va aplica şi Dunării şi gurilor sale, în urma hotărârii Marilor Puteri. Ele au declarat că această dispoziţie face parte din dreptul European de acum înainte, garantând acest lucru. Navigaţia pe Dunăre nu va face obiectul nici unei restricţii sau taxe care nu vor fi explicit menţionate în articolele următoare.</a:t>
            </a:r>
            <a:r>
              <a:rPr lang="ro-RO" sz="3400" dirty="0" smtClean="0"/>
              <a:t>“</a:t>
            </a:r>
            <a:r>
              <a:rPr lang="ro-RO" sz="3400" i="1" dirty="0" smtClean="0"/>
              <a:t> </a:t>
            </a:r>
            <a:endParaRPr lang="en-US" sz="3400" dirty="0" smtClean="0"/>
          </a:p>
          <a:p>
            <a:pPr algn="just"/>
            <a:endParaRPr lang="ro-RO" sz="3400" dirty="0" smtClean="0"/>
          </a:p>
          <a:p>
            <a:pPr algn="just"/>
            <a:r>
              <a:rPr lang="ro-RO" sz="3400" b="1" dirty="0" smtClean="0">
                <a:solidFill>
                  <a:srgbClr val="FFC000"/>
                </a:solidFill>
              </a:rPr>
              <a:t>Articolul 16</a:t>
            </a:r>
            <a:r>
              <a:rPr lang="ro-RO" sz="3400" b="1" dirty="0" smtClean="0">
                <a:solidFill>
                  <a:srgbClr val="0070C0"/>
                </a:solidFill>
              </a:rPr>
              <a:t> </a:t>
            </a:r>
            <a:r>
              <a:rPr lang="ro-RO" sz="3400" dirty="0" smtClean="0"/>
              <a:t>„</a:t>
            </a:r>
            <a:r>
              <a:rPr lang="ro-RO" sz="3400" i="1" dirty="0" smtClean="0"/>
              <a:t>În vederea realizării dispoziţiilor articolului precedent, se va constitui o Comisiune, unde Franţa, Austria, Maria Britanie, Prusia, Rusia, Sardinia şi Turcia sunt fiecare reprezentate de un Delegat, care să fie desemnat </a:t>
            </a:r>
            <a:r>
              <a:rPr lang="ro-RO" sz="3400" i="1" dirty="0" smtClean="0">
                <a:solidFill>
                  <a:srgbClr val="FFC000"/>
                </a:solidFill>
              </a:rPr>
              <a:t>cu proiectarea şi executarea lucrărilor necesarea, în aval de Isaccea, pentru degajarea gurilor Dunarii, precum şi a părţilor vecine din mare, de nisip şi de alte obstacole</a:t>
            </a:r>
            <a:r>
              <a:rPr lang="ro-RO" sz="3400" i="1" dirty="0" smtClean="0"/>
              <a:t>, în vederea aducerii acestei părţi a fluviului şi a mării învecinate în cea mai bună stare posibilă pentru navigaţie. Pavilioanele tuturor naţiunilor vor fi tratate pe picior de perfectă egalitate.</a:t>
            </a:r>
            <a:r>
              <a:rPr lang="ro-RO" sz="3400" dirty="0" smtClean="0"/>
              <a:t>“</a:t>
            </a:r>
            <a:endParaRPr lang="en-US" sz="3400" dirty="0" smtClean="0"/>
          </a:p>
          <a:p>
            <a:endParaRPr lang="en-US" dirty="0"/>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sz="quarter" idx="1"/>
          </p:nvPr>
        </p:nvSpPr>
        <p:spPr>
          <a:xfrm>
            <a:off x="612648" y="1600200"/>
            <a:ext cx="8153400" cy="5257800"/>
          </a:xfrm>
        </p:spPr>
        <p:txBody>
          <a:bodyPr>
            <a:normAutofit fontScale="47500" lnSpcReduction="20000"/>
          </a:bodyPr>
          <a:lstStyle/>
          <a:p>
            <a:pPr algn="just"/>
            <a:r>
              <a:rPr lang="ro-RO" sz="3400" b="1" dirty="0" smtClean="0">
                <a:solidFill>
                  <a:srgbClr val="FFC000"/>
                </a:solidFill>
              </a:rPr>
              <a:t>Articolul 18</a:t>
            </a:r>
            <a:r>
              <a:rPr lang="ro-RO" sz="3400" dirty="0" smtClean="0"/>
              <a:t> al </a:t>
            </a:r>
            <a:r>
              <a:rPr lang="ro-RO" sz="3400" i="1" dirty="0" smtClean="0"/>
              <a:t>Tratatului de la Paris</a:t>
            </a:r>
            <a:r>
              <a:rPr lang="ro-RO" sz="3400" dirty="0" smtClean="0"/>
              <a:t> stabileşte că perioada de funcţionare a C.E.D. este </a:t>
            </a:r>
            <a:r>
              <a:rPr lang="ro-RO" sz="3400" b="1" dirty="0" smtClean="0">
                <a:solidFill>
                  <a:srgbClr val="FFC000"/>
                </a:solidFill>
              </a:rPr>
              <a:t>de 2 ani</a:t>
            </a:r>
            <a:r>
              <a:rPr lang="ro-RO" sz="3400" dirty="0" smtClean="0"/>
              <a:t>. După această perioadă Comisiunea urmând să se dizolve, iar locul ei să fie luat de Comisiunea Riveranilor. În perioada ce a urmat au fost semnate o serie de acorduri şi tratate care au prelungit continuu misiunea C.E.D.  astfel:</a:t>
            </a:r>
            <a:endParaRPr lang="en-US" sz="3400" dirty="0" smtClean="0"/>
          </a:p>
          <a:p>
            <a:pPr lvl="0" algn="just"/>
            <a:endParaRPr lang="ro-RO" sz="3400" dirty="0" smtClean="0"/>
          </a:p>
          <a:p>
            <a:pPr lvl="0" algn="just">
              <a:buFont typeface="Wingdings" pitchFamily="2" charset="2"/>
              <a:buChar char="q"/>
            </a:pPr>
            <a:r>
              <a:rPr lang="ro-RO" sz="3400" b="1" dirty="0" smtClean="0">
                <a:solidFill>
                  <a:srgbClr val="FFC000"/>
                </a:solidFill>
              </a:rPr>
              <a:t>în august 1858 </a:t>
            </a:r>
            <a:r>
              <a:rPr lang="ro-RO" sz="3400" dirty="0" smtClean="0"/>
              <a:t>se considera că mandatul trebuia să se întindă pe </a:t>
            </a:r>
            <a:r>
              <a:rPr lang="ro-RO" sz="3400" b="1" dirty="0" smtClean="0">
                <a:solidFill>
                  <a:srgbClr val="FFC000"/>
                </a:solidFill>
              </a:rPr>
              <a:t>15 ani</a:t>
            </a:r>
            <a:r>
              <a:rPr lang="ro-RO" sz="3400" dirty="0" smtClean="0"/>
              <a:t>, 2 nefiind suficienţi pentru lucrările de amenajarea gurii;</a:t>
            </a:r>
            <a:endParaRPr lang="en-US" sz="3400" dirty="0" smtClean="0"/>
          </a:p>
          <a:p>
            <a:pPr lvl="0" algn="just">
              <a:buFont typeface="Wingdings" pitchFamily="2" charset="2"/>
              <a:buChar char="q"/>
            </a:pPr>
            <a:r>
              <a:rPr lang="ro-RO" sz="3400" b="1" dirty="0" smtClean="0">
                <a:solidFill>
                  <a:srgbClr val="FFC000"/>
                </a:solidFill>
              </a:rPr>
              <a:t>la 2 noiembrie 1865</a:t>
            </a:r>
            <a:r>
              <a:rPr lang="ro-RO" sz="3400" dirty="0" smtClean="0"/>
              <a:t>, la Galaţi, a fost semnat un acord care a prelungit puterea C.E.D. cu </a:t>
            </a:r>
            <a:r>
              <a:rPr lang="ro-RO" sz="3400" b="1" dirty="0" smtClean="0">
                <a:solidFill>
                  <a:srgbClr val="FFC000"/>
                </a:solidFill>
              </a:rPr>
              <a:t>încă 5 ani</a:t>
            </a:r>
            <a:r>
              <a:rPr lang="ro-RO" sz="3400" dirty="0" smtClean="0"/>
              <a:t>;</a:t>
            </a:r>
            <a:endParaRPr lang="en-US" sz="3400" dirty="0" smtClean="0"/>
          </a:p>
          <a:p>
            <a:pPr lvl="0" algn="just">
              <a:buFont typeface="Wingdings" pitchFamily="2" charset="2"/>
              <a:buChar char="q"/>
            </a:pPr>
            <a:r>
              <a:rPr lang="ro-RO" sz="3400" dirty="0" smtClean="0"/>
              <a:t>articolul 4 al </a:t>
            </a:r>
            <a:r>
              <a:rPr lang="ro-RO" sz="3400" i="1" dirty="0" smtClean="0"/>
              <a:t>Tratatului de la </a:t>
            </a:r>
            <a:r>
              <a:rPr lang="ro-RO" sz="3400" b="1" i="1" dirty="0" smtClean="0">
                <a:solidFill>
                  <a:srgbClr val="FFC000"/>
                </a:solidFill>
              </a:rPr>
              <a:t>Londra</a:t>
            </a:r>
            <a:r>
              <a:rPr lang="ro-RO" sz="3400" b="1" dirty="0" smtClean="0">
                <a:solidFill>
                  <a:srgbClr val="FFC000"/>
                </a:solidFill>
              </a:rPr>
              <a:t>, 1871, prelungeşte cu 12 ani </a:t>
            </a:r>
            <a:r>
              <a:rPr lang="ro-RO" sz="3400" dirty="0" smtClean="0"/>
              <a:t>misiunea Comisiunii;</a:t>
            </a:r>
            <a:endParaRPr lang="en-US" sz="3400" dirty="0" smtClean="0"/>
          </a:p>
          <a:p>
            <a:pPr lvl="0" algn="just">
              <a:buFont typeface="Wingdings" pitchFamily="2" charset="2"/>
              <a:buChar char="q"/>
            </a:pPr>
            <a:r>
              <a:rPr lang="ro-RO" sz="3400" b="1" dirty="0" smtClean="0">
                <a:solidFill>
                  <a:srgbClr val="FFC000"/>
                </a:solidFill>
              </a:rPr>
              <a:t>în 1878, prin </a:t>
            </a:r>
            <a:r>
              <a:rPr lang="ro-RO" sz="3400" b="1" i="1" dirty="0" smtClean="0">
                <a:solidFill>
                  <a:srgbClr val="FFC000"/>
                </a:solidFill>
              </a:rPr>
              <a:t>Tratatul de la Berlin</a:t>
            </a:r>
            <a:r>
              <a:rPr lang="ro-RO" sz="3400" b="1" dirty="0" smtClean="0">
                <a:solidFill>
                  <a:srgbClr val="FFC000"/>
                </a:solidFill>
              </a:rPr>
              <a:t>, se prelungeşte jurisdicţia până la Galaţi (art. 53), iar art. 54 prevedea ca Marile Puteri trebuiau să se pună de acord asupra prelungirii mandatului, cu un an înainte de expirarea celui în curs de desfăşurare. În urma acestui tratat România a devenit membră C.E.D.</a:t>
            </a:r>
            <a:r>
              <a:rPr lang="en-US" sz="3400" b="1" dirty="0" smtClean="0">
                <a:solidFill>
                  <a:srgbClr val="FFC000"/>
                </a:solidFill>
              </a:rPr>
              <a:t>;</a:t>
            </a:r>
          </a:p>
          <a:p>
            <a:pPr lvl="0" algn="just">
              <a:buFont typeface="Wingdings" pitchFamily="2" charset="2"/>
              <a:buChar char="q"/>
            </a:pPr>
            <a:r>
              <a:rPr lang="ro-RO" sz="3400" dirty="0" smtClean="0"/>
              <a:t>la 10 martie 1883, </a:t>
            </a:r>
            <a:r>
              <a:rPr lang="ro-RO" sz="3400" b="1" i="1" dirty="0" smtClean="0">
                <a:solidFill>
                  <a:srgbClr val="FFC000"/>
                </a:solidFill>
              </a:rPr>
              <a:t>Tratatul de la Londra</a:t>
            </a:r>
            <a:r>
              <a:rPr lang="ro-RO" sz="3400" b="1" dirty="0" smtClean="0">
                <a:solidFill>
                  <a:srgbClr val="FFC000"/>
                </a:solidFill>
              </a:rPr>
              <a:t>, prelungeşte mandatul C.E.D. cu 21 de ani. Art. 2 prevedea prelungirea din 3 în 3 ani</a:t>
            </a:r>
            <a:r>
              <a:rPr lang="ro-RO" sz="3400" dirty="0" smtClean="0"/>
              <a:t>, după exprirarea termenului de 21 de ani, dacă nicio Putere nu se opunea. Poate cel mai importatnt articol al acestui Tratat a fost art. 1, care a prelungit jurisdicţia C.E.D. până la Brăila;</a:t>
            </a:r>
            <a:endParaRPr lang="en-US" sz="3400" dirty="0" smtClean="0"/>
          </a:p>
          <a:p>
            <a:pPr lvl="0" algn="just">
              <a:buFont typeface="Wingdings" pitchFamily="2" charset="2"/>
              <a:buChar char="q"/>
            </a:pPr>
            <a:endParaRPr lang="ro-RO" sz="3400" dirty="0" smtClean="0"/>
          </a:p>
          <a:p>
            <a:pPr lvl="0" algn="just">
              <a:buFont typeface="Wingdings" pitchFamily="2" charset="2"/>
              <a:buChar char="q"/>
            </a:pPr>
            <a:r>
              <a:rPr lang="ro-RO" sz="3400" b="1" dirty="0" smtClean="0">
                <a:solidFill>
                  <a:srgbClr val="FFC000"/>
                </a:solidFill>
              </a:rPr>
              <a:t>la 18 august 1938 a fost semnat </a:t>
            </a:r>
            <a:r>
              <a:rPr lang="ro-RO" sz="3400" b="1" i="1" dirty="0" smtClean="0">
                <a:solidFill>
                  <a:srgbClr val="FFC000"/>
                </a:solidFill>
              </a:rPr>
              <a:t>Aranjamentul de la Sinaia</a:t>
            </a:r>
            <a:r>
              <a:rPr lang="ro-RO" sz="3400" b="1" dirty="0" smtClean="0">
                <a:solidFill>
                  <a:srgbClr val="FFC000"/>
                </a:solidFill>
              </a:rPr>
              <a:t> în urma căruia C.E.D. s-a desfiinţat, iar rolul ei a fost preluat de către România. </a:t>
            </a:r>
            <a:endParaRPr lang="en-US" sz="3400" b="1" dirty="0" smtClean="0">
              <a:solidFill>
                <a:srgbClr val="FFC000"/>
              </a:solidFill>
            </a:endParaRPr>
          </a:p>
          <a:p>
            <a:endParaRPr lang="en-US" dirty="0"/>
          </a:p>
        </p:txBody>
      </p:sp>
      <p:pic>
        <p:nvPicPr>
          <p:cNvPr id="6" name="Picture 5"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3800" dirty="0" smtClean="0"/>
              <a:t>Lucrările tehnice efectuate de C.E.D</a:t>
            </a:r>
            <a:endParaRPr lang="en-US" sz="3800" dirty="0"/>
          </a:p>
        </p:txBody>
      </p:sp>
      <p:sp>
        <p:nvSpPr>
          <p:cNvPr id="3" name="Content Placeholder 2"/>
          <p:cNvSpPr>
            <a:spLocks noGrp="1"/>
          </p:cNvSpPr>
          <p:nvPr>
            <p:ph sz="quarter" idx="1"/>
          </p:nvPr>
        </p:nvSpPr>
        <p:spPr>
          <a:xfrm>
            <a:off x="612648" y="1600200"/>
            <a:ext cx="8153400" cy="5257800"/>
          </a:xfrm>
        </p:spPr>
        <p:txBody>
          <a:bodyPr>
            <a:normAutofit/>
          </a:bodyPr>
          <a:lstStyle/>
          <a:p>
            <a:pPr algn="just">
              <a:buFont typeface="Wingdings" pitchFamily="2" charset="2"/>
              <a:buChar char="q"/>
            </a:pPr>
            <a:r>
              <a:rPr lang="ro-RO" sz="1600" b="1" dirty="0" smtClean="0">
                <a:solidFill>
                  <a:srgbClr val="FFC000"/>
                </a:solidFill>
                <a:latin typeface="Tw Cen MT" pitchFamily="34" charset="0"/>
              </a:rPr>
              <a:t>Primele lucrări (temporare) au început </a:t>
            </a:r>
            <a:r>
              <a:rPr lang="ro-RO" sz="1600" dirty="0" smtClean="0">
                <a:latin typeface="Tw Cen MT" pitchFamily="34" charset="0"/>
              </a:rPr>
              <a:t>pe </a:t>
            </a:r>
            <a:r>
              <a:rPr lang="ro-RO" sz="1600" dirty="0" smtClean="0">
                <a:solidFill>
                  <a:srgbClr val="FFC000"/>
                </a:solidFill>
                <a:latin typeface="Tw Cen MT" pitchFamily="34" charset="0"/>
              </a:rPr>
              <a:t>21 aprilie 1858 </a:t>
            </a:r>
            <a:r>
              <a:rPr lang="ro-RO" sz="1600" dirty="0" smtClean="0">
                <a:latin typeface="Tw Cen MT" pitchFamily="34" charset="0"/>
              </a:rPr>
              <a:t>şi au fost finalizate pe </a:t>
            </a:r>
            <a:r>
              <a:rPr lang="ro-RO" sz="1600" dirty="0" smtClean="0">
                <a:solidFill>
                  <a:srgbClr val="FFC000"/>
                </a:solidFill>
                <a:latin typeface="Tw Cen MT" pitchFamily="34" charset="0"/>
              </a:rPr>
              <a:t>31 iulie 1861</a:t>
            </a:r>
            <a:r>
              <a:rPr lang="ro-RO" sz="1600" dirty="0" smtClean="0">
                <a:latin typeface="Tw Cen MT" pitchFamily="34" charset="0"/>
              </a:rPr>
              <a:t>. </a:t>
            </a:r>
            <a:r>
              <a:rPr lang="ro-RO" sz="1600" b="1" dirty="0" smtClean="0">
                <a:solidFill>
                  <a:srgbClr val="FFC000"/>
                </a:solidFill>
                <a:latin typeface="Tw Cen MT" pitchFamily="34" charset="0"/>
              </a:rPr>
              <a:t>Lungimea</a:t>
            </a:r>
            <a:r>
              <a:rPr lang="ro-RO" sz="1600" dirty="0" smtClean="0">
                <a:latin typeface="Tw Cen MT" pitchFamily="34" charset="0"/>
              </a:rPr>
              <a:t> </a:t>
            </a:r>
            <a:r>
              <a:rPr lang="ro-RO" sz="1600" dirty="0" smtClean="0">
                <a:solidFill>
                  <a:srgbClr val="FFC000"/>
                </a:solidFill>
                <a:latin typeface="Tw Cen MT" pitchFamily="34" charset="0"/>
              </a:rPr>
              <a:t>digului nordic era de 1411 m </a:t>
            </a:r>
            <a:r>
              <a:rPr lang="ro-RO" sz="1600" dirty="0" smtClean="0">
                <a:latin typeface="Tw Cen MT" pitchFamily="34" charset="0"/>
              </a:rPr>
              <a:t>(4631 picioare), iar cel </a:t>
            </a:r>
            <a:r>
              <a:rPr lang="ro-RO" sz="1600" dirty="0" smtClean="0">
                <a:solidFill>
                  <a:srgbClr val="FFC000"/>
                </a:solidFill>
                <a:latin typeface="Tw Cen MT" pitchFamily="34" charset="0"/>
              </a:rPr>
              <a:t>sudic de 914,4 m </a:t>
            </a:r>
            <a:r>
              <a:rPr lang="ro-RO" sz="1600" dirty="0" smtClean="0">
                <a:latin typeface="Tw Cen MT" pitchFamily="34" charset="0"/>
              </a:rPr>
              <a:t>(3000 picioare)</a:t>
            </a: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b="1" dirty="0" smtClean="0">
              <a:solidFill>
                <a:srgbClr val="FFC000"/>
              </a:solidFill>
              <a:latin typeface="Tw Cen MT" pitchFamily="34" charset="0"/>
            </a:endParaRPr>
          </a:p>
          <a:p>
            <a:pPr algn="just">
              <a:buFont typeface="Wingdings" pitchFamily="2" charset="2"/>
              <a:buChar char="q"/>
            </a:pPr>
            <a:r>
              <a:rPr lang="ro-RO" sz="1600" b="1" dirty="0" smtClean="0">
                <a:solidFill>
                  <a:srgbClr val="FFC000"/>
                </a:solidFill>
                <a:latin typeface="Tw Cen MT" pitchFamily="34" charset="0"/>
              </a:rPr>
              <a:t>În anul 1866 s-a luat decizia consolidării lucrărilor iniţiale şi transformarea acestora în structuri solide</a:t>
            </a:r>
            <a:r>
              <a:rPr lang="ro-RO" sz="1600" dirty="0" smtClean="0">
                <a:latin typeface="Tw Cen MT" pitchFamily="34" charset="0"/>
              </a:rPr>
              <a:t>. La </a:t>
            </a:r>
            <a:r>
              <a:rPr lang="ro-RO" sz="1600" dirty="0" smtClean="0">
                <a:solidFill>
                  <a:srgbClr val="FFC000"/>
                </a:solidFill>
                <a:latin typeface="Tw Cen MT" pitchFamily="34" charset="0"/>
              </a:rPr>
              <a:t>30 septembrie 1871 lucrările de consolidare sunt încheiate, lungimea totală a jetiurilor fiind de 2678.8 m – 1625,1 m cel nordic şi 1053,6 m cel sudic </a:t>
            </a:r>
            <a:r>
              <a:rPr lang="ro-RO" sz="1600" dirty="0" smtClean="0">
                <a:latin typeface="Tw Cen MT" pitchFamily="34" charset="0"/>
              </a:rPr>
              <a:t>(8789 picioare – 5332 cel nordic şi 3457 cel sudic).</a:t>
            </a:r>
          </a:p>
          <a:p>
            <a:pPr>
              <a:buFont typeface="Wingdings" pitchFamily="2" charset="2"/>
              <a:buChar char="q"/>
            </a:pPr>
            <a:endParaRPr lang="ro-RO" sz="1600" dirty="0" smtClean="0">
              <a:latin typeface="Tw Cen MT" pitchFamily="34" charset="0"/>
            </a:endParaRPr>
          </a:p>
          <a:p>
            <a:pPr>
              <a:buFont typeface="Wingdings" pitchFamily="2" charset="2"/>
              <a:buChar char="q"/>
            </a:pPr>
            <a:endParaRPr lang="ro-RO" sz="1600" dirty="0" smtClean="0">
              <a:latin typeface="Tw Cen MT" pitchFamily="34" charset="0"/>
            </a:endParaRPr>
          </a:p>
          <a:p>
            <a:pPr>
              <a:buFont typeface="Wingdings" pitchFamily="2" charset="2"/>
              <a:buChar char="q"/>
            </a:pPr>
            <a:endParaRPr lang="en-US" sz="1600" dirty="0">
              <a:latin typeface="Tw Cen MT" pitchFamily="34" charset="0"/>
            </a:endParaRPr>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5" name="Picture 4" descr="311.jpg"/>
          <p:cNvPicPr>
            <a:picLocks noChangeAspect="1"/>
          </p:cNvPicPr>
          <p:nvPr/>
        </p:nvPicPr>
        <p:blipFill>
          <a:blip r:embed="rId3" cstate="print"/>
          <a:srcRect l="1303" t="1948" r="3541" b="4545"/>
          <a:stretch>
            <a:fillRect/>
          </a:stretch>
        </p:blipFill>
        <p:spPr>
          <a:xfrm>
            <a:off x="4724400" y="2362200"/>
            <a:ext cx="3824289" cy="2514600"/>
          </a:xfrm>
          <a:prstGeom prst="rect">
            <a:avLst/>
          </a:prstGeom>
          <a:ln>
            <a:solidFill>
              <a:schemeClr val="tx1">
                <a:lumMod val="95000"/>
                <a:lumOff val="5000"/>
              </a:schemeClr>
            </a:solidFill>
          </a:ln>
          <a:effectLst>
            <a:softEdge rad="112500"/>
          </a:effectLst>
        </p:spPr>
      </p:pic>
      <p:sp>
        <p:nvSpPr>
          <p:cNvPr id="8" name="TextBox 7"/>
          <p:cNvSpPr txBox="1"/>
          <p:nvPr/>
        </p:nvSpPr>
        <p:spPr>
          <a:xfrm>
            <a:off x="6553200" y="4876800"/>
            <a:ext cx="1905000" cy="400110"/>
          </a:xfrm>
          <a:prstGeom prst="rect">
            <a:avLst/>
          </a:prstGeom>
          <a:noFill/>
        </p:spPr>
        <p:txBody>
          <a:bodyPr wrap="square" rtlCol="0">
            <a:spAutoFit/>
          </a:bodyPr>
          <a:lstStyle/>
          <a:p>
            <a:r>
              <a:rPr lang="ro-RO" sz="1000" dirty="0" smtClean="0"/>
              <a:t>Consolidarea digului sudic, </a:t>
            </a:r>
          </a:p>
          <a:p>
            <a:r>
              <a:rPr lang="ro-RO" sz="1000" i="1" dirty="0" smtClean="0"/>
              <a:t>La C.E.D. et son oeuvre</a:t>
            </a:r>
            <a:endParaRPr lang="en-US" sz="1000" i="1" dirty="0"/>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2648" y="1600200"/>
            <a:ext cx="8153400" cy="5257800"/>
          </a:xfrm>
        </p:spPr>
        <p:txBody>
          <a:bodyPr/>
          <a:lstStyle/>
          <a:p>
            <a:pPr algn="just"/>
            <a:r>
              <a:rPr lang="ro-RO" sz="1600" b="1" dirty="0" smtClean="0">
                <a:solidFill>
                  <a:srgbClr val="FFC000"/>
                </a:solidFill>
              </a:rPr>
              <a:t>Între 1872 şi 1920 </a:t>
            </a:r>
            <a:r>
              <a:rPr lang="ro-RO" sz="1600" dirty="0" smtClean="0"/>
              <a:t>la gura Sulina, </a:t>
            </a:r>
            <a:r>
              <a:rPr lang="ro-RO" sz="1600" dirty="0" smtClean="0">
                <a:solidFill>
                  <a:srgbClr val="FFC000"/>
                </a:solidFill>
              </a:rPr>
              <a:t>C.E.D., nu a mai efectuat lucrări de mare anvergură</a:t>
            </a:r>
            <a:r>
              <a:rPr lang="ro-RO" sz="1600" dirty="0" smtClean="0"/>
              <a:t>. Anâncimile la bară au fost menţinute prin </a:t>
            </a:r>
            <a:r>
              <a:rPr lang="ro-RO" sz="1600" dirty="0" smtClean="0">
                <a:solidFill>
                  <a:srgbClr val="FFC000"/>
                </a:solidFill>
              </a:rPr>
              <a:t>dragaje</a:t>
            </a:r>
            <a:r>
              <a:rPr lang="ro-RO" sz="1600" dirty="0" smtClean="0"/>
              <a:t>, iar </a:t>
            </a:r>
            <a:r>
              <a:rPr lang="ro-RO" sz="1600" dirty="0" smtClean="0">
                <a:solidFill>
                  <a:srgbClr val="FFC000"/>
                </a:solidFill>
              </a:rPr>
              <a:t>jetiurile au mai fost prelungite cu 50-100 </a:t>
            </a:r>
            <a:r>
              <a:rPr lang="ro-RO" sz="1600" dirty="0" smtClean="0"/>
              <a:t>m.</a:t>
            </a:r>
          </a:p>
          <a:p>
            <a:pPr algn="just"/>
            <a:endParaRPr lang="ro-RO" sz="1600" dirty="0" smtClean="0"/>
          </a:p>
          <a:p>
            <a:pPr algn="just"/>
            <a:r>
              <a:rPr lang="ro-RO" sz="1600" b="1" dirty="0" smtClean="0">
                <a:solidFill>
                  <a:srgbClr val="FFC000"/>
                </a:solidFill>
              </a:rPr>
              <a:t>Noile diguri au fost construite între 1921 şi 1930</a:t>
            </a:r>
            <a:r>
              <a:rPr lang="ro-RO" sz="1600" dirty="0" smtClean="0"/>
              <a:t>. </a:t>
            </a:r>
            <a:r>
              <a:rPr lang="ro-RO" sz="1600" dirty="0" smtClean="0">
                <a:solidFill>
                  <a:srgbClr val="FFC000"/>
                </a:solidFill>
              </a:rPr>
              <a:t>În 1927, extremităţile </a:t>
            </a:r>
            <a:r>
              <a:rPr lang="ro-RO" sz="1600" dirty="0" smtClean="0"/>
              <a:t>noilor jetiuri au ajuns la </a:t>
            </a:r>
            <a:r>
              <a:rPr lang="ro-RO" sz="1600" dirty="0" smtClean="0">
                <a:solidFill>
                  <a:srgbClr val="FFC000"/>
                </a:solidFill>
              </a:rPr>
              <a:t>2072 m cel nordic </a:t>
            </a:r>
            <a:r>
              <a:rPr lang="ro-RO" sz="1600" dirty="0" smtClean="0"/>
              <a:t>şi </a:t>
            </a:r>
            <a:r>
              <a:rPr lang="ro-RO" sz="1600" dirty="0" smtClean="0">
                <a:solidFill>
                  <a:srgbClr val="FFC000"/>
                </a:solidFill>
              </a:rPr>
              <a:t>2835 m cel sudic</a:t>
            </a:r>
            <a:r>
              <a:rPr lang="ro-RO" sz="1600" dirty="0" smtClean="0"/>
              <a:t>. Până în 1930 digul extremitatea digului nordic a fost adusă la aceeşi lungime cu cel sudic.</a:t>
            </a:r>
          </a:p>
          <a:p>
            <a:pPr>
              <a:buNone/>
            </a:pPr>
            <a:endParaRPr lang="en-US" dirty="0"/>
          </a:p>
        </p:txBody>
      </p:sp>
      <p:pic>
        <p:nvPicPr>
          <p:cNvPr id="5" name="Picture 4"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6" name="Picture 5" descr="diguri_1930.jpg"/>
          <p:cNvPicPr>
            <a:picLocks noChangeAspect="1" noChangeArrowheads="1"/>
          </p:cNvPicPr>
          <p:nvPr/>
        </p:nvPicPr>
        <p:blipFill>
          <a:blip r:embed="rId3" cstate="print"/>
          <a:srcRect/>
          <a:stretch>
            <a:fillRect/>
          </a:stretch>
        </p:blipFill>
        <p:spPr bwMode="auto">
          <a:xfrm>
            <a:off x="4648200" y="3664626"/>
            <a:ext cx="4495800" cy="3193374"/>
          </a:xfrm>
          <a:prstGeom prst="rect">
            <a:avLst/>
          </a:prstGeom>
          <a:noFill/>
          <a:ln w="9525">
            <a:noFill/>
            <a:miter lim="800000"/>
            <a:headEnd/>
            <a:tailEnd/>
          </a:ln>
        </p:spPr>
      </p:pic>
      <p:sp>
        <p:nvSpPr>
          <p:cNvPr id="7" name="TextBox 6"/>
          <p:cNvSpPr txBox="1"/>
          <p:nvPr/>
        </p:nvSpPr>
        <p:spPr>
          <a:xfrm>
            <a:off x="2743200" y="6180892"/>
            <a:ext cx="1905000" cy="677108"/>
          </a:xfrm>
          <a:prstGeom prst="rect">
            <a:avLst/>
          </a:prstGeom>
          <a:noFill/>
        </p:spPr>
        <p:txBody>
          <a:bodyPr wrap="square" rtlCol="0">
            <a:spAutoFit/>
          </a:bodyPr>
          <a:lstStyle/>
          <a:p>
            <a:r>
              <a:rPr lang="ro-RO" sz="1000" dirty="0" smtClean="0"/>
              <a:t>Digurile văzute din larg în 1930</a:t>
            </a:r>
          </a:p>
          <a:p>
            <a:r>
              <a:rPr lang="ro-RO" sz="1000" i="1" dirty="0" smtClean="0"/>
              <a:t>La C.E.D. et son oeuvre</a:t>
            </a:r>
            <a:endParaRPr lang="en-US" sz="1000" i="1" dirty="0" smtClean="0"/>
          </a:p>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o-RO" sz="3600" dirty="0" smtClean="0"/>
              <a:t>Lucrările cartografice ale C.E.D </a:t>
            </a:r>
            <a:br>
              <a:rPr lang="ro-RO" sz="3600" dirty="0" smtClean="0"/>
            </a:br>
            <a:r>
              <a:rPr lang="ro-RO" sz="3600" dirty="0" smtClean="0"/>
              <a:t>– aspecte practice</a:t>
            </a:r>
            <a:endParaRPr lang="en-US" sz="3600" dirty="0"/>
          </a:p>
        </p:txBody>
      </p:sp>
      <p:pic>
        <p:nvPicPr>
          <p:cNvPr id="5" name="Content Placeholder 4" descr="atlas.jpg"/>
          <p:cNvPicPr>
            <a:picLocks noGrp="1" noChangeAspect="1"/>
          </p:cNvPicPr>
          <p:nvPr>
            <p:ph sz="quarter" idx="1"/>
          </p:nvPr>
        </p:nvPicPr>
        <p:blipFill>
          <a:blip r:embed="rId2" cstate="print"/>
          <a:stretch>
            <a:fillRect/>
          </a:stretch>
        </p:blipFill>
        <p:spPr>
          <a:xfrm>
            <a:off x="609600" y="1524000"/>
            <a:ext cx="7162800" cy="5180239"/>
          </a:xfrm>
        </p:spPr>
      </p:pic>
      <p:pic>
        <p:nvPicPr>
          <p:cNvPr id="4" name="Picture 3"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6" name="Picture 5" descr="1829.jpg"/>
          <p:cNvPicPr>
            <a:picLocks noChangeAspect="1"/>
          </p:cNvPicPr>
          <p:nvPr/>
        </p:nvPicPr>
        <p:blipFill>
          <a:blip r:embed="rId3" cstate="print"/>
          <a:stretch>
            <a:fillRect/>
          </a:stretch>
        </p:blipFill>
        <p:spPr>
          <a:xfrm>
            <a:off x="0" y="1752600"/>
            <a:ext cx="5591366" cy="1924050"/>
          </a:xfrm>
          <a:prstGeom prst="rect">
            <a:avLst/>
          </a:prstGeom>
        </p:spPr>
      </p:pic>
      <p:pic>
        <p:nvPicPr>
          <p:cNvPr id="7" name="Picture 6" descr="1856.jpg"/>
          <p:cNvPicPr>
            <a:picLocks noChangeAspect="1"/>
          </p:cNvPicPr>
          <p:nvPr/>
        </p:nvPicPr>
        <p:blipFill>
          <a:blip r:embed="rId4" cstate="print"/>
          <a:stretch>
            <a:fillRect/>
          </a:stretch>
        </p:blipFill>
        <p:spPr>
          <a:xfrm>
            <a:off x="5791200" y="2834640"/>
            <a:ext cx="3352800" cy="4023360"/>
          </a:xfrm>
          <a:prstGeom prst="rect">
            <a:avLst/>
          </a:prstGeom>
        </p:spPr>
      </p:pic>
      <p:sp>
        <p:nvSpPr>
          <p:cNvPr id="8" name="TextBox 7"/>
          <p:cNvSpPr txBox="1"/>
          <p:nvPr/>
        </p:nvSpPr>
        <p:spPr>
          <a:xfrm>
            <a:off x="228600" y="3657600"/>
            <a:ext cx="2209800" cy="246221"/>
          </a:xfrm>
          <a:prstGeom prst="rect">
            <a:avLst/>
          </a:prstGeom>
          <a:noFill/>
        </p:spPr>
        <p:txBody>
          <a:bodyPr wrap="square" rtlCol="0">
            <a:spAutoFit/>
          </a:bodyPr>
          <a:lstStyle/>
          <a:p>
            <a:r>
              <a:rPr lang="ro-RO" sz="1000" dirty="0" smtClean="0"/>
              <a:t>Harta rusă din 1829</a:t>
            </a:r>
            <a:endParaRPr lang="en-US" sz="1000" dirty="0"/>
          </a:p>
        </p:txBody>
      </p:sp>
      <p:sp>
        <p:nvSpPr>
          <p:cNvPr id="9" name="TextBox 8"/>
          <p:cNvSpPr txBox="1"/>
          <p:nvPr/>
        </p:nvSpPr>
        <p:spPr>
          <a:xfrm>
            <a:off x="4419600" y="6477000"/>
            <a:ext cx="1371600" cy="246221"/>
          </a:xfrm>
          <a:prstGeom prst="rect">
            <a:avLst/>
          </a:prstGeom>
          <a:noFill/>
        </p:spPr>
        <p:txBody>
          <a:bodyPr wrap="square" rtlCol="0">
            <a:spAutoFit/>
          </a:bodyPr>
          <a:lstStyle/>
          <a:p>
            <a:r>
              <a:rPr lang="ro-RO" sz="1000" dirty="0" smtClean="0"/>
              <a:t>Harta Spratt din 1856</a:t>
            </a:r>
            <a:endParaRPr lang="en-US" sz="1000" dirty="0"/>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Caroiaj</a:t>
            </a:r>
            <a:endParaRPr lang="en-US" dirty="0"/>
          </a:p>
        </p:txBody>
      </p:sp>
      <p:sp>
        <p:nvSpPr>
          <p:cNvPr id="3" name="Content Placeholder 2"/>
          <p:cNvSpPr>
            <a:spLocks noGrp="1"/>
          </p:cNvSpPr>
          <p:nvPr>
            <p:ph sz="quarter" idx="1"/>
          </p:nvPr>
        </p:nvSpPr>
        <p:spPr>
          <a:xfrm>
            <a:off x="612648" y="1600200"/>
            <a:ext cx="3273552" cy="5257800"/>
          </a:xfrm>
        </p:spPr>
        <p:txBody>
          <a:bodyPr>
            <a:normAutofit/>
          </a:bodyPr>
          <a:lstStyle/>
          <a:p>
            <a:pPr algn="just"/>
            <a:r>
              <a:rPr lang="ro-RO" sz="1600" dirty="0" smtClean="0"/>
              <a:t>Pe majoritatea harţilor este prezent un caroiaj din 500 în 500 de picioare, sprijinit pe farul vechi – baza caroiajului englezesc local (</a:t>
            </a:r>
            <a:r>
              <a:rPr lang="ro-RO" sz="1600" i="1" dirty="0" smtClean="0"/>
              <a:t>Constantinescu, Ş., et al, 2010</a:t>
            </a:r>
            <a:r>
              <a:rPr lang="ro-RO" sz="1600" dirty="0" smtClean="0"/>
              <a:t>). În raportul lui Hartley din 1862 se menţionează o frază care confirmă această afirmaţie: „</a:t>
            </a:r>
            <a:r>
              <a:rPr lang="ro-RO" sz="1600" b="1" dirty="0" smtClean="0">
                <a:solidFill>
                  <a:srgbClr val="FFC000"/>
                </a:solidFill>
              </a:rPr>
              <a:t>On laying off an imaginary line, directly to the east of the Old Lighthouse, and using it as a datum line for the purpose of mesurement..</a:t>
            </a:r>
            <a:r>
              <a:rPr lang="ro-RO" sz="1600" i="1" dirty="0" smtClean="0">
                <a:solidFill>
                  <a:srgbClr val="FFC000"/>
                </a:solidFill>
              </a:rPr>
              <a:t>.</a:t>
            </a:r>
            <a:r>
              <a:rPr lang="en-US" sz="1600" i="1" dirty="0" smtClean="0"/>
              <a:t>”</a:t>
            </a:r>
            <a:endParaRPr lang="ro-RO" sz="1600" i="1" dirty="0" smtClean="0"/>
          </a:p>
          <a:p>
            <a:pPr algn="just">
              <a:buNone/>
            </a:pPr>
            <a:endParaRPr lang="ro-RO" sz="1600" i="1" dirty="0" smtClean="0"/>
          </a:p>
          <a:p>
            <a:pPr algn="just"/>
            <a:r>
              <a:rPr lang="ro-RO" sz="1600" dirty="0" smtClean="0"/>
              <a:t>Fiecare intersecţie din acest caroiaj este definită de două numere</a:t>
            </a:r>
            <a:r>
              <a:rPr lang="ro-RO" sz="1600" b="1" dirty="0" smtClean="0">
                <a:solidFill>
                  <a:srgbClr val="FFC000"/>
                </a:solidFill>
              </a:rPr>
              <a:t>. Intersecţia 0 cu 0 este în NV Farului Vechi.</a:t>
            </a:r>
            <a:endParaRPr lang="en-US" sz="1600" b="1" dirty="0" smtClean="0">
              <a:solidFill>
                <a:srgbClr val="FFC000"/>
              </a:solidFill>
            </a:endParaRPr>
          </a:p>
          <a:p>
            <a:pPr algn="just"/>
            <a:endParaRPr lang="ro-RO" sz="1600" i="1" dirty="0" smtClean="0"/>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5" name="Picture 4" descr="far.jpg"/>
          <p:cNvPicPr>
            <a:picLocks noChangeAspect="1"/>
          </p:cNvPicPr>
          <p:nvPr/>
        </p:nvPicPr>
        <p:blipFill>
          <a:blip r:embed="rId3" cstate="print"/>
          <a:stretch>
            <a:fillRect/>
          </a:stretch>
        </p:blipFill>
        <p:spPr>
          <a:xfrm>
            <a:off x="4953000" y="1676400"/>
            <a:ext cx="2653496" cy="5029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caroiaj.jpg"/>
          <p:cNvPicPr>
            <a:picLocks noGrp="1" noChangeAspect="1"/>
          </p:cNvPicPr>
          <p:nvPr>
            <p:ph sz="quarter" idx="1"/>
          </p:nvPr>
        </p:nvPicPr>
        <p:blipFill>
          <a:blip r:embed="rId2" cstate="print"/>
          <a:stretch>
            <a:fillRect/>
          </a:stretch>
        </p:blipFill>
        <p:spPr>
          <a:xfrm>
            <a:off x="1295400" y="1505471"/>
            <a:ext cx="6400799" cy="5352529"/>
          </a:xfrm>
        </p:spPr>
      </p:pic>
      <p:pic>
        <p:nvPicPr>
          <p:cNvPr id="5" name="Picture 4"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Unităţi de măsură</a:t>
            </a:r>
            <a:endParaRPr lang="en-US" dirty="0"/>
          </a:p>
        </p:txBody>
      </p:sp>
      <p:sp>
        <p:nvSpPr>
          <p:cNvPr id="3" name="Content Placeholder 2"/>
          <p:cNvSpPr>
            <a:spLocks noGrp="1"/>
          </p:cNvSpPr>
          <p:nvPr>
            <p:ph sz="quarter" idx="1"/>
          </p:nvPr>
        </p:nvSpPr>
        <p:spPr/>
        <p:txBody>
          <a:bodyPr>
            <a:normAutofit/>
          </a:bodyPr>
          <a:lstStyle/>
          <a:p>
            <a:pPr algn="just"/>
            <a:r>
              <a:rPr lang="ro-RO" sz="1600" b="1" dirty="0" smtClean="0">
                <a:solidFill>
                  <a:srgbClr val="FFC000"/>
                </a:solidFill>
              </a:rPr>
              <a:t>Unităţile de măsură sunt în picioare engleze ( 1 picior </a:t>
            </a:r>
            <a:r>
              <a:rPr lang="en-US" sz="1600" b="1" dirty="0" smtClean="0">
                <a:solidFill>
                  <a:srgbClr val="FFC000"/>
                </a:solidFill>
              </a:rPr>
              <a:t>= </a:t>
            </a:r>
            <a:r>
              <a:rPr lang="ro-RO" sz="1600" b="1" dirty="0" smtClean="0">
                <a:solidFill>
                  <a:srgbClr val="FFC000"/>
                </a:solidFill>
              </a:rPr>
              <a:t>0,3048m)</a:t>
            </a:r>
          </a:p>
          <a:p>
            <a:pPr algn="just"/>
            <a:endParaRPr lang="ro-RO" sz="1600" b="1" dirty="0" smtClean="0">
              <a:solidFill>
                <a:srgbClr val="FFC000"/>
              </a:solidFill>
            </a:endParaRPr>
          </a:p>
          <a:p>
            <a:pPr algn="just"/>
            <a:r>
              <a:rPr lang="ro-RO" sz="1600" dirty="0" smtClean="0"/>
              <a:t>De obicei adâncimile sunt redate prin izolinii</a:t>
            </a:r>
            <a:r>
              <a:rPr lang="en-US" sz="1600" dirty="0" smtClean="0"/>
              <a:t> din 3 </a:t>
            </a:r>
            <a:r>
              <a:rPr lang="ro-RO" sz="1600" dirty="0" smtClean="0"/>
              <a:t>în 3 picioare </a:t>
            </a:r>
            <a:r>
              <a:rPr lang="en-US" sz="1600" dirty="0" smtClean="0"/>
              <a:t>: </a:t>
            </a:r>
            <a:r>
              <a:rPr lang="en-US" sz="1600" b="1" dirty="0" smtClean="0">
                <a:solidFill>
                  <a:srgbClr val="FFC000"/>
                </a:solidFill>
              </a:rPr>
              <a:t>6’ (.....), 9’ (_____), 12’ (..  ..  ..), 15’ (_____), 18’ (…  …  …), 21’ (_____), 24’ (….  ….  ….), 27’ (_____), </a:t>
            </a:r>
            <a:r>
              <a:rPr lang="ro-RO" sz="1600" b="1" dirty="0" smtClean="0">
                <a:solidFill>
                  <a:srgbClr val="FFC000"/>
                </a:solidFill>
              </a:rPr>
              <a:t>                      </a:t>
            </a:r>
            <a:r>
              <a:rPr lang="en-US" sz="1600" b="1" dirty="0" smtClean="0">
                <a:solidFill>
                  <a:srgbClr val="FFC000"/>
                </a:solidFill>
              </a:rPr>
              <a:t>30’ (…..  …..  …..)</a:t>
            </a:r>
            <a:endParaRPr lang="ro-RO" sz="1600" b="1" dirty="0" smtClean="0">
              <a:solidFill>
                <a:srgbClr val="FFC000"/>
              </a:solidFill>
            </a:endParaRPr>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5" name="Picture 4" descr="izobate.jpg"/>
          <p:cNvPicPr>
            <a:picLocks noChangeAspect="1"/>
          </p:cNvPicPr>
          <p:nvPr/>
        </p:nvPicPr>
        <p:blipFill>
          <a:blip r:embed="rId3" cstate="print"/>
          <a:stretch>
            <a:fillRect/>
          </a:stretch>
        </p:blipFill>
        <p:spPr>
          <a:xfrm>
            <a:off x="685800" y="3505200"/>
            <a:ext cx="4038600" cy="2919205"/>
          </a:xfrm>
          <a:prstGeom prst="rect">
            <a:avLst/>
          </a:prstGeom>
        </p:spPr>
      </p:pic>
      <p:pic>
        <p:nvPicPr>
          <p:cNvPr id="6" name="Picture 5" descr="nivel0.jpg"/>
          <p:cNvPicPr>
            <a:picLocks noChangeAspect="1"/>
          </p:cNvPicPr>
          <p:nvPr/>
        </p:nvPicPr>
        <p:blipFill>
          <a:blip r:embed="rId4" cstate="print"/>
          <a:stretch>
            <a:fillRect/>
          </a:stretch>
        </p:blipFill>
        <p:spPr>
          <a:xfrm>
            <a:off x="5257800" y="3200400"/>
            <a:ext cx="3352800" cy="314513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Sursele hărţilor</a:t>
            </a:r>
            <a:endParaRPr lang="en-US" dirty="0"/>
          </a:p>
        </p:txBody>
      </p:sp>
      <p:sp>
        <p:nvSpPr>
          <p:cNvPr id="3" name="Content Placeholder 2"/>
          <p:cNvSpPr>
            <a:spLocks noGrp="1"/>
          </p:cNvSpPr>
          <p:nvPr>
            <p:ph sz="quarter" idx="1"/>
          </p:nvPr>
        </p:nvSpPr>
        <p:spPr/>
        <p:txBody>
          <a:bodyPr>
            <a:normAutofit/>
          </a:bodyPr>
          <a:lstStyle/>
          <a:p>
            <a:pPr algn="just"/>
            <a:r>
              <a:rPr lang="ro-RO" sz="1600" dirty="0" smtClean="0"/>
              <a:t>Materialele cartografice au fost tipărite ca o consecinţă directă a numeroaselor măsurători batimetrice executate de C.E.D. la gură, dar au fost preluate şi de alţi autori şi republicate mai departe. Astfel, hărţile care au fost analizate provin din mai multe surse.</a:t>
            </a:r>
          </a:p>
          <a:p>
            <a:pPr algn="just"/>
            <a:endParaRPr lang="ro-RO" sz="1600" dirty="0" smtClean="0"/>
          </a:p>
          <a:p>
            <a:pPr algn="just"/>
            <a:r>
              <a:rPr lang="ro-RO" sz="1600" dirty="0" smtClean="0"/>
              <a:t> Cel mai important material este Atlasul editat de Hartley şi Khul </a:t>
            </a:r>
            <a:r>
              <a:rPr lang="en-US" sz="1600" b="1" i="1" dirty="0" err="1" smtClean="0">
                <a:solidFill>
                  <a:srgbClr val="FFC000"/>
                </a:solidFill>
              </a:rPr>
              <a:t>Cartes</a:t>
            </a:r>
            <a:r>
              <a:rPr lang="en-US" sz="1600" b="1" i="1" dirty="0" smtClean="0">
                <a:solidFill>
                  <a:srgbClr val="FFC000"/>
                </a:solidFill>
              </a:rPr>
              <a:t> du delta du Danube et plans </a:t>
            </a:r>
            <a:r>
              <a:rPr lang="en-US" sz="1600" b="1" i="1" dirty="0" err="1" smtClean="0">
                <a:solidFill>
                  <a:srgbClr val="FFC000"/>
                </a:solidFill>
              </a:rPr>
              <a:t>comparatifs</a:t>
            </a:r>
            <a:r>
              <a:rPr lang="en-US" sz="1600" b="1" i="1" dirty="0" smtClean="0">
                <a:solidFill>
                  <a:srgbClr val="FFC000"/>
                </a:solidFill>
              </a:rPr>
              <a:t> de </a:t>
            </a:r>
            <a:r>
              <a:rPr lang="en-US" sz="1600" b="1" i="1" dirty="0" err="1" smtClean="0">
                <a:solidFill>
                  <a:srgbClr val="FFC000"/>
                </a:solidFill>
              </a:rPr>
              <a:t>l’embouchure</a:t>
            </a:r>
            <a:r>
              <a:rPr lang="en-US" sz="1600" b="1" i="1" dirty="0" smtClean="0">
                <a:solidFill>
                  <a:srgbClr val="FFC000"/>
                </a:solidFill>
              </a:rPr>
              <a:t> et de </a:t>
            </a:r>
            <a:r>
              <a:rPr lang="en-US" sz="1600" b="1" i="1" dirty="0" err="1" smtClean="0">
                <a:solidFill>
                  <a:srgbClr val="FFC000"/>
                </a:solidFill>
              </a:rPr>
              <a:t>quelques</a:t>
            </a:r>
            <a:r>
              <a:rPr lang="en-US" sz="1600" b="1" i="1" dirty="0" smtClean="0">
                <a:solidFill>
                  <a:srgbClr val="FFC000"/>
                </a:solidFill>
              </a:rPr>
              <a:t> sections </a:t>
            </a:r>
            <a:r>
              <a:rPr lang="en-US" sz="1600" b="1" i="1" dirty="0" err="1" smtClean="0">
                <a:solidFill>
                  <a:srgbClr val="FFC000"/>
                </a:solidFill>
              </a:rPr>
              <a:t>fluviales</a:t>
            </a:r>
            <a:r>
              <a:rPr lang="en-US" sz="1600" b="1" i="1" dirty="0" smtClean="0">
                <a:solidFill>
                  <a:srgbClr val="FFC000"/>
                </a:solidFill>
              </a:rPr>
              <a:t> du bras de </a:t>
            </a:r>
            <a:r>
              <a:rPr lang="en-US" sz="1600" b="1" i="1" dirty="0" err="1" smtClean="0">
                <a:solidFill>
                  <a:srgbClr val="FFC000"/>
                </a:solidFill>
              </a:rPr>
              <a:t>Soulina</a:t>
            </a:r>
            <a:r>
              <a:rPr lang="en-US" sz="1600" b="1" i="1" dirty="0" smtClean="0">
                <a:solidFill>
                  <a:srgbClr val="FFC000"/>
                </a:solidFill>
              </a:rPr>
              <a:t> </a:t>
            </a:r>
            <a:r>
              <a:rPr lang="en-US" sz="1600" b="1" i="1" dirty="0" err="1" smtClean="0">
                <a:solidFill>
                  <a:srgbClr val="FFC000"/>
                </a:solidFill>
              </a:rPr>
              <a:t>indiquant</a:t>
            </a:r>
            <a:r>
              <a:rPr lang="en-US" sz="1600" b="1" i="1" dirty="0" smtClean="0">
                <a:solidFill>
                  <a:srgbClr val="FFC000"/>
                </a:solidFill>
              </a:rPr>
              <a:t> les </a:t>
            </a:r>
            <a:r>
              <a:rPr lang="en-US" sz="1600" b="1" i="1" dirty="0" err="1" smtClean="0">
                <a:solidFill>
                  <a:srgbClr val="FFC000"/>
                </a:solidFill>
              </a:rPr>
              <a:t>derniers</a:t>
            </a:r>
            <a:r>
              <a:rPr lang="en-US" sz="1600" b="1" i="1" dirty="0" smtClean="0">
                <a:solidFill>
                  <a:srgbClr val="FFC000"/>
                </a:solidFill>
              </a:rPr>
              <a:t> </a:t>
            </a:r>
            <a:r>
              <a:rPr lang="en-US" sz="1600" b="1" i="1" dirty="0" err="1" smtClean="0">
                <a:solidFill>
                  <a:srgbClr val="FFC000"/>
                </a:solidFill>
              </a:rPr>
              <a:t>travaux</a:t>
            </a:r>
            <a:r>
              <a:rPr lang="en-US" sz="1600" b="1" i="1" dirty="0" smtClean="0">
                <a:solidFill>
                  <a:srgbClr val="FFC000"/>
                </a:solidFill>
              </a:rPr>
              <a:t> qui y </a:t>
            </a:r>
            <a:r>
              <a:rPr lang="en-US" sz="1600" b="1" i="1" dirty="0" err="1" smtClean="0">
                <a:solidFill>
                  <a:srgbClr val="FFC000"/>
                </a:solidFill>
              </a:rPr>
              <a:t>ont</a:t>
            </a:r>
            <a:r>
              <a:rPr lang="en-US" sz="1600" b="1" i="1" dirty="0" smtClean="0">
                <a:solidFill>
                  <a:srgbClr val="FFC000"/>
                </a:solidFill>
              </a:rPr>
              <a:t> </a:t>
            </a:r>
            <a:r>
              <a:rPr lang="en-US" sz="1600" b="1" i="1" dirty="0" err="1" smtClean="0">
                <a:solidFill>
                  <a:srgbClr val="FFC000"/>
                </a:solidFill>
              </a:rPr>
              <a:t>ete</a:t>
            </a:r>
            <a:r>
              <a:rPr lang="en-US" sz="1600" b="1" i="1" dirty="0" smtClean="0">
                <a:solidFill>
                  <a:srgbClr val="FFC000"/>
                </a:solidFill>
              </a:rPr>
              <a:t> executes par la Commission </a:t>
            </a:r>
            <a:r>
              <a:rPr lang="en-US" sz="1600" b="1" i="1" dirty="0" err="1" smtClean="0">
                <a:solidFill>
                  <a:srgbClr val="FFC000"/>
                </a:solidFill>
              </a:rPr>
              <a:t>Europeenne</a:t>
            </a:r>
            <a:r>
              <a:rPr lang="en-US" sz="1600" b="1" dirty="0" smtClean="0">
                <a:solidFill>
                  <a:srgbClr val="FFC000"/>
                </a:solidFill>
              </a:rPr>
              <a:t>, </a:t>
            </a:r>
            <a:r>
              <a:rPr lang="en-US" sz="1600" b="1" i="1" dirty="0" smtClean="0">
                <a:solidFill>
                  <a:srgbClr val="FFC000"/>
                </a:solidFill>
              </a:rPr>
              <a:t>1887</a:t>
            </a:r>
            <a:r>
              <a:rPr lang="en-US" sz="1600" b="1" dirty="0" smtClean="0">
                <a:solidFill>
                  <a:srgbClr val="FFC000"/>
                </a:solidFill>
              </a:rPr>
              <a:t> </a:t>
            </a:r>
            <a:r>
              <a:rPr lang="en-US" sz="1600" dirty="0" smtClean="0"/>
              <a:t>– din </a:t>
            </a:r>
            <a:r>
              <a:rPr lang="en-US" sz="1600" dirty="0" err="1" smtClean="0"/>
              <a:t>această</a:t>
            </a:r>
            <a:r>
              <a:rPr lang="en-US" sz="1600" dirty="0" smtClean="0"/>
              <a:t> </a:t>
            </a:r>
            <a:r>
              <a:rPr lang="en-US" sz="1600" dirty="0" err="1" smtClean="0"/>
              <a:t>lucrare</a:t>
            </a:r>
            <a:r>
              <a:rPr lang="en-US" sz="1600" dirty="0" smtClean="0"/>
              <a:t> au </a:t>
            </a:r>
            <a:r>
              <a:rPr lang="en-US" sz="1600" dirty="0" err="1" smtClean="0"/>
              <a:t>fost</a:t>
            </a:r>
            <a:r>
              <a:rPr lang="en-US" sz="1600" dirty="0" smtClean="0"/>
              <a:t> </a:t>
            </a:r>
            <a:r>
              <a:rPr lang="en-US" sz="1600" dirty="0" err="1" smtClean="0"/>
              <a:t>extrase</a:t>
            </a:r>
            <a:r>
              <a:rPr lang="en-US" sz="1600" dirty="0" smtClean="0"/>
              <a:t> </a:t>
            </a:r>
            <a:r>
              <a:rPr lang="en-US" sz="1600" dirty="0" err="1" smtClean="0"/>
              <a:t>aproximativ</a:t>
            </a:r>
            <a:r>
              <a:rPr lang="en-US" sz="1600" dirty="0" smtClean="0"/>
              <a:t> 70 de </a:t>
            </a:r>
            <a:r>
              <a:rPr lang="en-US" sz="1600" dirty="0" err="1" smtClean="0"/>
              <a:t>foi</a:t>
            </a:r>
            <a:r>
              <a:rPr lang="en-US" sz="1600" dirty="0" smtClean="0"/>
              <a:t> de </a:t>
            </a:r>
            <a:r>
              <a:rPr lang="en-US" sz="1600" dirty="0" err="1" smtClean="0"/>
              <a:t>hartă</a:t>
            </a:r>
            <a:r>
              <a:rPr lang="en-US" sz="1600" dirty="0" smtClean="0"/>
              <a:t>, care </a:t>
            </a:r>
            <a:r>
              <a:rPr lang="en-US" sz="1600" dirty="0" err="1" smtClean="0"/>
              <a:t>acoperă</a:t>
            </a:r>
            <a:r>
              <a:rPr lang="en-US" sz="1600" dirty="0" smtClean="0"/>
              <a:t> </a:t>
            </a:r>
            <a:r>
              <a:rPr lang="en-US" sz="1600" dirty="0" err="1" smtClean="0"/>
              <a:t>perioada</a:t>
            </a:r>
            <a:r>
              <a:rPr lang="en-US" sz="1600" dirty="0" smtClean="0"/>
              <a:t> 1871 – 1886</a:t>
            </a:r>
          </a:p>
          <a:p>
            <a:endParaRPr lang="en-US" dirty="0"/>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5" name="Picture 4" descr="altas_2.jpg"/>
          <p:cNvPicPr>
            <a:picLocks noChangeAspect="1"/>
          </p:cNvPicPr>
          <p:nvPr/>
        </p:nvPicPr>
        <p:blipFill>
          <a:blip r:embed="rId3" cstate="print"/>
          <a:stretch>
            <a:fillRect/>
          </a:stretch>
        </p:blipFill>
        <p:spPr>
          <a:xfrm>
            <a:off x="990601" y="3883295"/>
            <a:ext cx="3962399" cy="2974704"/>
          </a:xfrm>
          <a:prstGeom prst="rect">
            <a:avLst/>
          </a:prstGeom>
        </p:spPr>
      </p:pic>
      <p:pic>
        <p:nvPicPr>
          <p:cNvPr id="6" name="Picture 5" descr="IMG_4312.JPG"/>
          <p:cNvPicPr>
            <a:picLocks noChangeAspect="1"/>
          </p:cNvPicPr>
          <p:nvPr/>
        </p:nvPicPr>
        <p:blipFill>
          <a:blip r:embed="rId4" cstate="print"/>
          <a:srcRect l="4074" t="10000" r="10000" b="4444"/>
          <a:stretch>
            <a:fillRect/>
          </a:stretch>
        </p:blipFill>
        <p:spPr>
          <a:xfrm>
            <a:off x="6477000" y="3924300"/>
            <a:ext cx="2209800" cy="29337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r>
              <a:rPr lang="en-US" sz="1600" dirty="0" err="1" smtClean="0"/>
              <a:t>Alte</a:t>
            </a:r>
            <a:r>
              <a:rPr lang="en-US" sz="1600" dirty="0" smtClean="0"/>
              <a:t> </a:t>
            </a:r>
            <a:r>
              <a:rPr lang="en-US" sz="1600" dirty="0" err="1" smtClean="0"/>
              <a:t>surse</a:t>
            </a:r>
            <a:r>
              <a:rPr lang="en-US" sz="1600" dirty="0" smtClean="0"/>
              <a:t> au </a:t>
            </a:r>
            <a:r>
              <a:rPr lang="en-US" sz="1600" dirty="0" err="1" smtClean="0"/>
              <a:t>fost</a:t>
            </a:r>
            <a:r>
              <a:rPr lang="en-US" sz="1600" dirty="0" smtClean="0"/>
              <a:t>: </a:t>
            </a:r>
            <a:r>
              <a:rPr lang="en-US" sz="1600" dirty="0" err="1" smtClean="0"/>
              <a:t>primele</a:t>
            </a:r>
            <a:r>
              <a:rPr lang="en-US" sz="1600" dirty="0" smtClean="0"/>
              <a:t> </a:t>
            </a:r>
            <a:r>
              <a:rPr lang="en-US" sz="1600" dirty="0" err="1" smtClean="0"/>
              <a:t>două</a:t>
            </a:r>
            <a:r>
              <a:rPr lang="en-US" sz="1600" dirty="0" smtClean="0"/>
              <a:t> </a:t>
            </a:r>
            <a:r>
              <a:rPr lang="en-US" sz="1600" dirty="0" err="1" smtClean="0"/>
              <a:t>rapoarte</a:t>
            </a:r>
            <a:r>
              <a:rPr lang="en-US" sz="1600" dirty="0" smtClean="0"/>
              <a:t> ale </a:t>
            </a:r>
            <a:r>
              <a:rPr lang="en-US" sz="1600" dirty="0" err="1" smtClean="0"/>
              <a:t>lui</a:t>
            </a:r>
            <a:r>
              <a:rPr lang="en-US" sz="1600" dirty="0" smtClean="0"/>
              <a:t> Hartley (1862, 1873); </a:t>
            </a:r>
            <a:r>
              <a:rPr lang="en-US" sz="1600" dirty="0" err="1" smtClean="0"/>
              <a:t>lucrarea</a:t>
            </a:r>
            <a:r>
              <a:rPr lang="en-US" sz="1600" dirty="0" smtClean="0"/>
              <a:t> </a:t>
            </a:r>
            <a:r>
              <a:rPr lang="en-US" sz="1600" dirty="0" err="1" smtClean="0"/>
              <a:t>lui</a:t>
            </a:r>
            <a:r>
              <a:rPr lang="en-US" sz="1600" dirty="0" smtClean="0"/>
              <a:t> </a:t>
            </a:r>
            <a:r>
              <a:rPr lang="en-US" sz="1600" dirty="0" err="1" smtClean="0"/>
              <a:t>Voisin</a:t>
            </a:r>
            <a:r>
              <a:rPr lang="en-US" sz="1600" dirty="0" smtClean="0"/>
              <a:t> </a:t>
            </a:r>
            <a:r>
              <a:rPr lang="en-US" sz="1600" dirty="0" err="1" smtClean="0"/>
              <a:t>Bey</a:t>
            </a:r>
            <a:r>
              <a:rPr lang="en-US" sz="1600" dirty="0" smtClean="0"/>
              <a:t> </a:t>
            </a:r>
            <a:r>
              <a:rPr lang="ro-RO" sz="1600" i="1" dirty="0" smtClean="0"/>
              <a:t>Notice sur les travaux d</a:t>
            </a:r>
            <a:r>
              <a:rPr lang="en-US" sz="1600" i="1" dirty="0" smtClean="0"/>
              <a:t>’</a:t>
            </a:r>
            <a:r>
              <a:rPr lang="ro-RO" sz="1600" i="1" dirty="0" smtClean="0"/>
              <a:t>amelioration de l</a:t>
            </a:r>
            <a:r>
              <a:rPr lang="en-US" sz="1600" i="1" dirty="0" smtClean="0"/>
              <a:t>’</a:t>
            </a:r>
            <a:r>
              <a:rPr lang="ro-RO" sz="1600" i="1" dirty="0" smtClean="0"/>
              <a:t>embouchure du Danube et du bras de Soulina 1857 – 1891 </a:t>
            </a:r>
            <a:r>
              <a:rPr lang="ro-RO" sz="1600" dirty="0" smtClean="0"/>
              <a:t>şi lucrarea de sinteză a C.E.D. </a:t>
            </a:r>
            <a:r>
              <a:rPr lang="en-US" sz="1600" i="1" dirty="0" smtClean="0"/>
              <a:t>La Commission </a:t>
            </a:r>
            <a:r>
              <a:rPr lang="en-US" sz="1600" i="1" dirty="0" err="1" smtClean="0"/>
              <a:t>Europeenne</a:t>
            </a:r>
            <a:r>
              <a:rPr lang="en-US" sz="1600" i="1" dirty="0" smtClean="0"/>
              <a:t> du Danube et son oeuvre du 1856 a 1931</a:t>
            </a:r>
            <a:r>
              <a:rPr lang="en-US" sz="1600" dirty="0" smtClean="0"/>
              <a:t>. </a:t>
            </a:r>
            <a:endParaRPr lang="ro-RO" sz="1600" dirty="0" smtClean="0"/>
          </a:p>
          <a:p>
            <a:pPr algn="just"/>
            <a:r>
              <a:rPr lang="ro-RO" sz="1600" b="1" dirty="0" smtClean="0">
                <a:solidFill>
                  <a:srgbClr val="FFC000"/>
                </a:solidFill>
              </a:rPr>
              <a:t>De asemenea, FOARTE IMPORTANTE, sunt dosarele prezente în fondul COMISIA EUROPEANĂ a DUNĂRII, Arhivele Naţionale – Filiala Galaţi. Dosarele sunt împarţite în trei categorii</a:t>
            </a:r>
            <a:r>
              <a:rPr lang="en-US" sz="1600" b="1" dirty="0" smtClean="0">
                <a:solidFill>
                  <a:srgbClr val="FFC000"/>
                </a:solidFill>
              </a:rPr>
              <a:t>: </a:t>
            </a:r>
            <a:r>
              <a:rPr lang="ro-RO" sz="1600" b="1" dirty="0" smtClean="0">
                <a:solidFill>
                  <a:srgbClr val="FFC000"/>
                </a:solidFill>
              </a:rPr>
              <a:t>Rapoartele C.E.D., Secretariatul General, Rapoartele Secretariatului Tehnic.</a:t>
            </a:r>
            <a:endParaRPr lang="en-US" sz="1600" b="1" dirty="0" smtClean="0">
              <a:solidFill>
                <a:srgbClr val="FFC000"/>
              </a:solidFill>
            </a:endParaRPr>
          </a:p>
          <a:p>
            <a:endParaRPr lang="en-US" dirty="0"/>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5" name="Picture 4" descr="IMG_4432.JPG"/>
          <p:cNvPicPr>
            <a:picLocks noChangeAspect="1"/>
          </p:cNvPicPr>
          <p:nvPr/>
        </p:nvPicPr>
        <p:blipFill>
          <a:blip r:embed="rId3" cstate="print"/>
          <a:stretch>
            <a:fillRect/>
          </a:stretch>
        </p:blipFill>
        <p:spPr>
          <a:xfrm>
            <a:off x="685800" y="3505200"/>
            <a:ext cx="2514600" cy="3352800"/>
          </a:xfrm>
          <a:prstGeom prst="rect">
            <a:avLst/>
          </a:prstGeom>
        </p:spPr>
      </p:pic>
      <p:pic>
        <p:nvPicPr>
          <p:cNvPr id="6" name="Picture 5" descr="175.jpg"/>
          <p:cNvPicPr>
            <a:picLocks noChangeAspect="1"/>
          </p:cNvPicPr>
          <p:nvPr/>
        </p:nvPicPr>
        <p:blipFill>
          <a:blip r:embed="rId4" cstate="print"/>
          <a:stretch>
            <a:fillRect/>
          </a:stretch>
        </p:blipFill>
        <p:spPr>
          <a:xfrm>
            <a:off x="4191000" y="3600450"/>
            <a:ext cx="4343400" cy="325755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Indexare</a:t>
            </a:r>
            <a:endParaRPr lang="en-US" dirty="0"/>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
        <p:nvSpPr>
          <p:cNvPr id="6" name="Content Placeholder 5"/>
          <p:cNvSpPr>
            <a:spLocks noGrp="1"/>
          </p:cNvSpPr>
          <p:nvPr>
            <p:ph sz="quarter" idx="1"/>
          </p:nvPr>
        </p:nvSpPr>
        <p:spPr/>
        <p:txBody>
          <a:bodyPr>
            <a:normAutofit/>
          </a:bodyPr>
          <a:lstStyle/>
          <a:p>
            <a:pPr algn="just"/>
            <a:r>
              <a:rPr lang="en-US" sz="1600" dirty="0" err="1" smtClean="0"/>
              <a:t>Provenienţa</a:t>
            </a:r>
            <a:r>
              <a:rPr lang="en-US" sz="1600" dirty="0" smtClean="0"/>
              <a:t> </a:t>
            </a:r>
            <a:r>
              <a:rPr lang="en-US" sz="1600" dirty="0" err="1" smtClean="0"/>
              <a:t>diversă</a:t>
            </a:r>
            <a:r>
              <a:rPr lang="en-US" sz="1600" dirty="0" smtClean="0"/>
              <a:t> a </a:t>
            </a:r>
            <a:r>
              <a:rPr lang="en-US" sz="1600" dirty="0" err="1" smtClean="0"/>
              <a:t>acestor</a:t>
            </a:r>
            <a:r>
              <a:rPr lang="en-US" sz="1600" dirty="0" smtClean="0"/>
              <a:t> </a:t>
            </a:r>
            <a:r>
              <a:rPr lang="en-US" sz="1600" dirty="0" err="1" smtClean="0"/>
              <a:t>documente</a:t>
            </a:r>
            <a:r>
              <a:rPr lang="en-US" sz="1600" dirty="0" smtClean="0"/>
              <a:t> a </a:t>
            </a:r>
            <a:r>
              <a:rPr lang="en-US" sz="1600" dirty="0" err="1" smtClean="0"/>
              <a:t>impus</a:t>
            </a:r>
            <a:r>
              <a:rPr lang="en-US" sz="1600" dirty="0" smtClean="0"/>
              <a:t> o </a:t>
            </a:r>
            <a:r>
              <a:rPr lang="en-US" sz="1600" dirty="0" err="1" smtClean="0"/>
              <a:t>indexare</a:t>
            </a:r>
            <a:r>
              <a:rPr lang="en-US" sz="1600" dirty="0" smtClean="0"/>
              <a:t> </a:t>
            </a:r>
            <a:r>
              <a:rPr lang="en-US" sz="1600" dirty="0" err="1" smtClean="0"/>
              <a:t>foarte</a:t>
            </a:r>
            <a:r>
              <a:rPr lang="en-US" sz="1600" dirty="0" smtClean="0"/>
              <a:t> </a:t>
            </a:r>
            <a:r>
              <a:rPr lang="en-US" sz="1600" dirty="0" err="1" smtClean="0"/>
              <a:t>exactă</a:t>
            </a:r>
            <a:r>
              <a:rPr lang="en-US" sz="1600" dirty="0" smtClean="0"/>
              <a:t> a </a:t>
            </a:r>
            <a:r>
              <a:rPr lang="en-US" sz="1600" dirty="0" err="1" smtClean="0"/>
              <a:t>lor</a:t>
            </a:r>
            <a:r>
              <a:rPr lang="en-US" sz="1600" dirty="0" smtClean="0"/>
              <a:t>, </a:t>
            </a:r>
            <a:r>
              <a:rPr lang="en-US" sz="1600" dirty="0" err="1" smtClean="0"/>
              <a:t>pentru</a:t>
            </a:r>
            <a:r>
              <a:rPr lang="en-US" sz="1600" dirty="0" smtClean="0"/>
              <a:t> a </a:t>
            </a:r>
            <a:r>
              <a:rPr lang="en-US" sz="1600" dirty="0" err="1" smtClean="0"/>
              <a:t>putea</a:t>
            </a:r>
            <a:r>
              <a:rPr lang="en-US" sz="1600" dirty="0" smtClean="0"/>
              <a:t> </a:t>
            </a:r>
            <a:r>
              <a:rPr lang="en-US" sz="1600" dirty="0" err="1" smtClean="0"/>
              <a:t>fi</a:t>
            </a:r>
            <a:r>
              <a:rPr lang="en-US" sz="1600" dirty="0" smtClean="0"/>
              <a:t> </a:t>
            </a:r>
            <a:r>
              <a:rPr lang="en-US" sz="1600" dirty="0" err="1" smtClean="0"/>
              <a:t>tratate</a:t>
            </a:r>
            <a:r>
              <a:rPr lang="en-US" sz="1600" dirty="0" smtClean="0"/>
              <a:t> </a:t>
            </a:r>
            <a:r>
              <a:rPr lang="en-US" sz="1600" dirty="0" err="1" smtClean="0"/>
              <a:t>unitar</a:t>
            </a:r>
            <a:r>
              <a:rPr lang="en-US" sz="1600" dirty="0" smtClean="0"/>
              <a:t>.</a:t>
            </a:r>
            <a:endParaRPr lang="ro-RO" sz="1600" dirty="0" smtClean="0">
              <a:solidFill>
                <a:srgbClr val="FFC000"/>
              </a:solidFill>
            </a:endParaRPr>
          </a:p>
          <a:p>
            <a:pPr algn="just"/>
            <a:endParaRPr lang="ro-RO" sz="1600" dirty="0" smtClean="0">
              <a:solidFill>
                <a:srgbClr val="FFC000"/>
              </a:solidFill>
            </a:endParaRPr>
          </a:p>
          <a:p>
            <a:pPr algn="just"/>
            <a:r>
              <a:rPr lang="ro-RO" sz="1600" dirty="0" smtClean="0">
                <a:solidFill>
                  <a:srgbClr val="FFC000"/>
                </a:solidFill>
              </a:rPr>
              <a:t>Toate hărţile au un număr (numărul 1 fiind pe harta din 1857) şi data la care a fost facută ridicarea batimetrică.</a:t>
            </a:r>
          </a:p>
          <a:p>
            <a:pPr algn="just"/>
            <a:endParaRPr lang="ro-RO" sz="1600" dirty="0" smtClean="0"/>
          </a:p>
          <a:p>
            <a:pPr algn="just"/>
            <a:r>
              <a:rPr lang="ro-RO" sz="1600" dirty="0" smtClean="0"/>
              <a:t>În funcţie de sursa de provenientă a hărtii, în faţa numărului şi a datei am adăugat </a:t>
            </a:r>
            <a:r>
              <a:rPr lang="ro-RO" sz="1600" b="1" dirty="0" smtClean="0">
                <a:solidFill>
                  <a:srgbClr val="FFC000"/>
                </a:solidFill>
              </a:rPr>
              <a:t>CED, R sau VB.</a:t>
            </a:r>
            <a:endParaRPr lang="en-US" sz="1600" b="1" dirty="0">
              <a:solidFill>
                <a:srgbClr val="FFC000"/>
              </a:solidFill>
            </a:endParaRPr>
          </a:p>
        </p:txBody>
      </p:sp>
      <p:pic>
        <p:nvPicPr>
          <p:cNvPr id="7" name="Picture 6" descr="indexare.jpg"/>
          <p:cNvPicPr>
            <a:picLocks noChangeAspect="1"/>
          </p:cNvPicPr>
          <p:nvPr/>
        </p:nvPicPr>
        <p:blipFill>
          <a:blip r:embed="rId3" cstate="print"/>
          <a:stretch>
            <a:fillRect/>
          </a:stretch>
        </p:blipFill>
        <p:spPr>
          <a:xfrm>
            <a:off x="685800" y="4800600"/>
            <a:ext cx="8077200" cy="460284"/>
          </a:xfrm>
          <a:prstGeom prst="rect">
            <a:avLst/>
          </a:prstGeom>
        </p:spPr>
      </p:pic>
      <p:sp>
        <p:nvSpPr>
          <p:cNvPr id="8" name="TextBox 7"/>
          <p:cNvSpPr txBox="1"/>
          <p:nvPr/>
        </p:nvSpPr>
        <p:spPr>
          <a:xfrm>
            <a:off x="3733800" y="5486400"/>
            <a:ext cx="1752600" cy="338554"/>
          </a:xfrm>
          <a:prstGeom prst="rect">
            <a:avLst/>
          </a:prstGeom>
          <a:noFill/>
        </p:spPr>
        <p:txBody>
          <a:bodyPr wrap="square" rtlCol="0">
            <a:spAutoFit/>
          </a:bodyPr>
          <a:lstStyle/>
          <a:p>
            <a:r>
              <a:rPr lang="ro-RO" sz="1600" b="1" dirty="0" smtClean="0">
                <a:solidFill>
                  <a:srgbClr val="FFC000"/>
                </a:solidFill>
              </a:rPr>
              <a:t>CED9802051872</a:t>
            </a:r>
            <a:endParaRPr lang="en-US" sz="1600" b="1" dirty="0">
              <a:solidFill>
                <a:srgbClr val="FFC000"/>
              </a:solidFill>
            </a:endParaRPr>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Exemple</a:t>
            </a:r>
            <a:endParaRPr lang="en-US" dirty="0"/>
          </a:p>
        </p:txBody>
      </p:sp>
      <p:pic>
        <p:nvPicPr>
          <p:cNvPr id="4" name="Content Placeholder 3" descr="completa.jpg"/>
          <p:cNvPicPr>
            <a:picLocks noGrp="1" noChangeAspect="1"/>
          </p:cNvPicPr>
          <p:nvPr>
            <p:ph sz="quarter" idx="1"/>
          </p:nvPr>
        </p:nvPicPr>
        <p:blipFill>
          <a:blip r:embed="rId2" cstate="print"/>
          <a:stretch>
            <a:fillRect/>
          </a:stretch>
        </p:blipFill>
        <p:spPr>
          <a:xfrm>
            <a:off x="609600" y="1600200"/>
            <a:ext cx="5457464" cy="5257800"/>
          </a:xfrm>
        </p:spPr>
      </p:pic>
      <p:pic>
        <p:nvPicPr>
          <p:cNvPr id="5" name="Picture 4"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fara_caroiaj.jpg"/>
          <p:cNvPicPr>
            <a:picLocks noGrp="1" noChangeAspect="1"/>
          </p:cNvPicPr>
          <p:nvPr>
            <p:ph sz="quarter" idx="1"/>
          </p:nvPr>
        </p:nvPicPr>
        <p:blipFill>
          <a:blip r:embed="rId2" cstate="print"/>
          <a:stretch>
            <a:fillRect/>
          </a:stretch>
        </p:blipFill>
        <p:spPr>
          <a:xfrm>
            <a:off x="1219200" y="1905000"/>
            <a:ext cx="6964311" cy="4495800"/>
          </a:xfrm>
        </p:spPr>
      </p:pic>
      <p:pic>
        <p:nvPicPr>
          <p:cNvPr id="4" name="Picture 3"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calc.jpg"/>
          <p:cNvPicPr>
            <a:picLocks noGrp="1" noChangeAspect="1"/>
          </p:cNvPicPr>
          <p:nvPr>
            <p:ph sz="quarter" idx="1"/>
          </p:nvPr>
        </p:nvPicPr>
        <p:blipFill>
          <a:blip r:embed="rId2" cstate="print"/>
          <a:stretch>
            <a:fillRect/>
          </a:stretch>
        </p:blipFill>
        <p:spPr>
          <a:xfrm>
            <a:off x="612775" y="2461123"/>
            <a:ext cx="8153400" cy="2773953"/>
          </a:xfrm>
        </p:spPr>
      </p:pic>
      <p:pic>
        <p:nvPicPr>
          <p:cNvPr id="4" name="Picture 3"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rh.jpg"/>
          <p:cNvPicPr>
            <a:picLocks noGrp="1" noChangeAspect="1"/>
          </p:cNvPicPr>
          <p:nvPr>
            <p:ph sz="quarter" idx="1"/>
          </p:nvPr>
        </p:nvPicPr>
        <p:blipFill>
          <a:blip r:embed="rId2" cstate="print"/>
          <a:stretch>
            <a:fillRect/>
          </a:stretch>
        </p:blipFill>
        <p:spPr>
          <a:xfrm>
            <a:off x="609600" y="1676400"/>
            <a:ext cx="8153400" cy="3908894"/>
          </a:xfrm>
        </p:spPr>
      </p:pic>
      <p:pic>
        <p:nvPicPr>
          <p:cNvPr id="4" name="Picture 3"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
        <p:nvSpPr>
          <p:cNvPr id="6" name="Rectangle 5"/>
          <p:cNvSpPr/>
          <p:nvPr/>
        </p:nvSpPr>
        <p:spPr>
          <a:xfrm>
            <a:off x="762000" y="5715000"/>
            <a:ext cx="7848600" cy="923330"/>
          </a:xfrm>
          <a:prstGeom prst="rect">
            <a:avLst/>
          </a:prstGeom>
        </p:spPr>
        <p:txBody>
          <a:bodyPr wrap="square">
            <a:spAutoFit/>
          </a:bodyPr>
          <a:lstStyle/>
          <a:p>
            <a:pPr algn="just"/>
            <a:r>
              <a:rPr lang="en-US" dirty="0" smtClean="0"/>
              <a:t>“</a:t>
            </a:r>
            <a:r>
              <a:rPr lang="en-US" i="1" dirty="0" smtClean="0">
                <a:solidFill>
                  <a:srgbClr val="FFC000"/>
                </a:solidFill>
              </a:rPr>
              <a:t>One of the</a:t>
            </a:r>
            <a:r>
              <a:rPr lang="ro-RO" i="1" dirty="0" smtClean="0">
                <a:solidFill>
                  <a:srgbClr val="FFC000"/>
                </a:solidFill>
              </a:rPr>
              <a:t> </a:t>
            </a:r>
            <a:r>
              <a:rPr lang="en-US" i="1" dirty="0" smtClean="0">
                <a:solidFill>
                  <a:srgbClr val="FFC000"/>
                </a:solidFill>
              </a:rPr>
              <a:t>surveyors, Mr. Hansford, proved a most valuable acquisition to the</a:t>
            </a:r>
            <a:r>
              <a:rPr lang="ro-RO" i="1" dirty="0" smtClean="0">
                <a:solidFill>
                  <a:srgbClr val="FFC000"/>
                </a:solidFill>
              </a:rPr>
              <a:t> </a:t>
            </a:r>
            <a:r>
              <a:rPr lang="en-US" i="1" dirty="0" smtClean="0">
                <a:solidFill>
                  <a:srgbClr val="FFC000"/>
                </a:solidFill>
              </a:rPr>
              <a:t>Commission, for he was an accurate and trustworthy surveyor of waterways</a:t>
            </a:r>
            <a:r>
              <a:rPr lang="ro-RO" dirty="0" smtClean="0"/>
              <a:t>.</a:t>
            </a:r>
            <a:r>
              <a:rPr lang="en-US" dirty="0" smtClean="0"/>
              <a:t>”</a:t>
            </a:r>
            <a:r>
              <a:rPr lang="en-US" i="1" dirty="0" smtClean="0">
                <a:solidFill>
                  <a:srgbClr val="FFC000"/>
                </a:solidFill>
              </a:rPr>
              <a:t>             </a:t>
            </a:r>
            <a:r>
              <a:rPr lang="ro-RO" dirty="0" smtClean="0"/>
              <a:t>– Sir John Stokes</a:t>
            </a:r>
            <a:endParaRPr lang="en-US" i="1" dirty="0">
              <a:solidFill>
                <a:srgbClr val="FFC000"/>
              </a:solidFill>
            </a:endParaRPr>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G_4198.JPG"/>
          <p:cNvPicPr>
            <a:picLocks noGrp="1" noChangeAspect="1"/>
          </p:cNvPicPr>
          <p:nvPr>
            <p:ph sz="quarter" idx="1"/>
          </p:nvPr>
        </p:nvPicPr>
        <p:blipFill>
          <a:blip r:embed="rId2" cstate="print"/>
          <a:srcRect/>
          <a:stretch>
            <a:fillRect/>
          </a:stretch>
        </p:blipFill>
        <p:spPr>
          <a:xfrm>
            <a:off x="0" y="2362200"/>
            <a:ext cx="5994400" cy="4495800"/>
          </a:xfrm>
        </p:spPr>
      </p:pic>
      <p:pic>
        <p:nvPicPr>
          <p:cNvPr id="5" name="Picture 4" descr="IMG_4200.JPG"/>
          <p:cNvPicPr>
            <a:picLocks noChangeAspect="1"/>
          </p:cNvPicPr>
          <p:nvPr/>
        </p:nvPicPr>
        <p:blipFill>
          <a:blip r:embed="rId3" cstate="print"/>
          <a:srcRect l="11481" t="77778" r="21852"/>
          <a:stretch>
            <a:fillRect/>
          </a:stretch>
        </p:blipFill>
        <p:spPr>
          <a:xfrm>
            <a:off x="5715000" y="5334000"/>
            <a:ext cx="3429000" cy="1524000"/>
          </a:xfrm>
          <a:prstGeom prst="rect">
            <a:avLst/>
          </a:prstGeom>
        </p:spPr>
      </p:pic>
      <p:pic>
        <p:nvPicPr>
          <p:cNvPr id="6" name="Picture 5" descr="flag.jpg"/>
          <p:cNvPicPr>
            <a:picLocks noChangeAspect="1"/>
          </p:cNvPicPr>
          <p:nvPr/>
        </p:nvPicPr>
        <p:blipFill>
          <a:blip r:embed="rId4"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354.jpg"/>
          <p:cNvPicPr>
            <a:picLocks noGrp="1" noChangeAspect="1"/>
          </p:cNvPicPr>
          <p:nvPr>
            <p:ph sz="quarter" idx="1"/>
          </p:nvPr>
        </p:nvPicPr>
        <p:blipFill>
          <a:blip r:embed="rId2" cstate="print"/>
          <a:stretch>
            <a:fillRect/>
          </a:stretch>
        </p:blipFill>
        <p:spPr>
          <a:xfrm>
            <a:off x="838200" y="1524000"/>
            <a:ext cx="2218386" cy="1712015"/>
          </a:xfrm>
        </p:spPr>
      </p:pic>
      <p:pic>
        <p:nvPicPr>
          <p:cNvPr id="4" name="Picture 3"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6" name="Picture 5" descr="355.jpg"/>
          <p:cNvPicPr>
            <a:picLocks noChangeAspect="1"/>
          </p:cNvPicPr>
          <p:nvPr/>
        </p:nvPicPr>
        <p:blipFill>
          <a:blip r:embed="rId4" cstate="print"/>
          <a:stretch>
            <a:fillRect/>
          </a:stretch>
        </p:blipFill>
        <p:spPr>
          <a:xfrm>
            <a:off x="838200" y="3429000"/>
            <a:ext cx="2209799" cy="1677962"/>
          </a:xfrm>
          <a:prstGeom prst="rect">
            <a:avLst/>
          </a:prstGeom>
        </p:spPr>
      </p:pic>
      <p:pic>
        <p:nvPicPr>
          <p:cNvPr id="7" name="Picture 6" descr="356.jpg"/>
          <p:cNvPicPr>
            <a:picLocks noChangeAspect="1"/>
          </p:cNvPicPr>
          <p:nvPr/>
        </p:nvPicPr>
        <p:blipFill>
          <a:blip r:embed="rId5" cstate="print"/>
          <a:stretch>
            <a:fillRect/>
          </a:stretch>
        </p:blipFill>
        <p:spPr>
          <a:xfrm>
            <a:off x="838200" y="5249398"/>
            <a:ext cx="2133600" cy="1608602"/>
          </a:xfrm>
          <a:prstGeom prst="rect">
            <a:avLst/>
          </a:prstGeom>
        </p:spPr>
      </p:pic>
      <p:pic>
        <p:nvPicPr>
          <p:cNvPr id="8" name="Picture 7" descr="357.jpg"/>
          <p:cNvPicPr>
            <a:picLocks noChangeAspect="1"/>
          </p:cNvPicPr>
          <p:nvPr/>
        </p:nvPicPr>
        <p:blipFill>
          <a:blip r:embed="rId6" cstate="print"/>
          <a:stretch>
            <a:fillRect/>
          </a:stretch>
        </p:blipFill>
        <p:spPr>
          <a:xfrm>
            <a:off x="3429000" y="5279748"/>
            <a:ext cx="2076896" cy="1578252"/>
          </a:xfrm>
          <a:prstGeom prst="rect">
            <a:avLst/>
          </a:prstGeom>
        </p:spPr>
      </p:pic>
      <p:pic>
        <p:nvPicPr>
          <p:cNvPr id="9" name="Picture 8" descr="358.jpg"/>
          <p:cNvPicPr>
            <a:picLocks noChangeAspect="1"/>
          </p:cNvPicPr>
          <p:nvPr/>
        </p:nvPicPr>
        <p:blipFill>
          <a:blip r:embed="rId7" cstate="print"/>
          <a:stretch>
            <a:fillRect/>
          </a:stretch>
        </p:blipFill>
        <p:spPr>
          <a:xfrm>
            <a:off x="3352800" y="3427071"/>
            <a:ext cx="2209800" cy="1678329"/>
          </a:xfrm>
          <a:prstGeom prst="rect">
            <a:avLst/>
          </a:prstGeom>
        </p:spPr>
      </p:pic>
      <p:pic>
        <p:nvPicPr>
          <p:cNvPr id="10" name="Picture 9" descr="359.jpg"/>
          <p:cNvPicPr>
            <a:picLocks noChangeAspect="1"/>
          </p:cNvPicPr>
          <p:nvPr/>
        </p:nvPicPr>
        <p:blipFill>
          <a:blip r:embed="rId8" cstate="print"/>
          <a:stretch>
            <a:fillRect/>
          </a:stretch>
        </p:blipFill>
        <p:spPr>
          <a:xfrm>
            <a:off x="3352800" y="1524000"/>
            <a:ext cx="2209800" cy="1762548"/>
          </a:xfrm>
          <a:prstGeom prst="rect">
            <a:avLst/>
          </a:prstGeom>
        </p:spPr>
      </p:pic>
      <p:pic>
        <p:nvPicPr>
          <p:cNvPr id="11" name="Picture 10" descr="360.jpg"/>
          <p:cNvPicPr>
            <a:picLocks noChangeAspect="1"/>
          </p:cNvPicPr>
          <p:nvPr/>
        </p:nvPicPr>
        <p:blipFill>
          <a:blip r:embed="rId9" cstate="print"/>
          <a:stretch>
            <a:fillRect/>
          </a:stretch>
        </p:blipFill>
        <p:spPr>
          <a:xfrm>
            <a:off x="5867400" y="1524000"/>
            <a:ext cx="2223497" cy="1752600"/>
          </a:xfrm>
          <a:prstGeom prst="rect">
            <a:avLst/>
          </a:prstGeom>
        </p:spPr>
      </p:pic>
      <p:pic>
        <p:nvPicPr>
          <p:cNvPr id="12" name="Picture 11" descr="361.jpg"/>
          <p:cNvPicPr>
            <a:picLocks noChangeAspect="1"/>
          </p:cNvPicPr>
          <p:nvPr/>
        </p:nvPicPr>
        <p:blipFill>
          <a:blip r:embed="rId10" cstate="print"/>
          <a:stretch>
            <a:fillRect/>
          </a:stretch>
        </p:blipFill>
        <p:spPr>
          <a:xfrm>
            <a:off x="5943600" y="3429001"/>
            <a:ext cx="2133599" cy="1627002"/>
          </a:xfrm>
          <a:prstGeom prst="rect">
            <a:avLst/>
          </a:prstGeom>
        </p:spPr>
      </p:pic>
      <p:pic>
        <p:nvPicPr>
          <p:cNvPr id="13" name="Picture 12" descr="362.jpg"/>
          <p:cNvPicPr>
            <a:picLocks noChangeAspect="1"/>
          </p:cNvPicPr>
          <p:nvPr/>
        </p:nvPicPr>
        <p:blipFill>
          <a:blip r:embed="rId11" cstate="print"/>
          <a:stretch>
            <a:fillRect/>
          </a:stretch>
        </p:blipFill>
        <p:spPr>
          <a:xfrm>
            <a:off x="5943600" y="5203548"/>
            <a:ext cx="2120305" cy="1654452"/>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comparatii.jpg"/>
          <p:cNvPicPr>
            <a:picLocks noGrp="1" noChangeAspect="1"/>
          </p:cNvPicPr>
          <p:nvPr>
            <p:ph sz="quarter" idx="1"/>
          </p:nvPr>
        </p:nvPicPr>
        <p:blipFill>
          <a:blip r:embed="rId2" cstate="print"/>
          <a:stretch>
            <a:fillRect/>
          </a:stretch>
        </p:blipFill>
        <p:spPr>
          <a:xfrm>
            <a:off x="3276961" y="4419600"/>
            <a:ext cx="5867039" cy="2438399"/>
          </a:xfrm>
        </p:spPr>
      </p:pic>
      <p:pic>
        <p:nvPicPr>
          <p:cNvPr id="4" name="Picture 3"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6" name="Picture 5" descr="acretie_eroziune.jpg"/>
          <p:cNvPicPr>
            <a:picLocks noChangeAspect="1"/>
          </p:cNvPicPr>
          <p:nvPr/>
        </p:nvPicPr>
        <p:blipFill>
          <a:blip r:embed="rId4" cstate="print"/>
          <a:stretch>
            <a:fillRect/>
          </a:stretch>
        </p:blipFill>
        <p:spPr>
          <a:xfrm>
            <a:off x="609600" y="1524000"/>
            <a:ext cx="2999011" cy="41910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Acoperirea temporală</a:t>
            </a:r>
            <a:endParaRPr lang="en-US" dirty="0"/>
          </a:p>
        </p:txBody>
      </p:sp>
      <p:sp>
        <p:nvSpPr>
          <p:cNvPr id="3" name="Content Placeholder 2"/>
          <p:cNvSpPr>
            <a:spLocks noGrp="1"/>
          </p:cNvSpPr>
          <p:nvPr>
            <p:ph sz="quarter" idx="1"/>
          </p:nvPr>
        </p:nvSpPr>
        <p:spPr/>
        <p:txBody>
          <a:bodyPr>
            <a:normAutofit/>
          </a:bodyPr>
          <a:lstStyle/>
          <a:p>
            <a:r>
              <a:rPr lang="ro-RO" sz="1600" b="1" dirty="0" smtClean="0">
                <a:solidFill>
                  <a:srgbClr val="FFC000"/>
                </a:solidFill>
              </a:rPr>
              <a:t>Între 1829 şi 1938 am indexat 282 de foi </a:t>
            </a:r>
            <a:r>
              <a:rPr lang="ro-RO" sz="1600" b="1" smtClean="0">
                <a:solidFill>
                  <a:srgbClr val="FFC000"/>
                </a:solidFill>
              </a:rPr>
              <a:t>de </a:t>
            </a:r>
            <a:r>
              <a:rPr lang="ro-RO" sz="1600" b="1" smtClean="0">
                <a:solidFill>
                  <a:srgbClr val="FFC000"/>
                </a:solidFill>
              </a:rPr>
              <a:t>hartă</a:t>
            </a:r>
            <a:r>
              <a:rPr lang="ro-RO" sz="1600" b="1" dirty="0" smtClean="0">
                <a:solidFill>
                  <a:srgbClr val="FFC000"/>
                </a:solidFill>
              </a:rPr>
              <a:t>!</a:t>
            </a:r>
            <a:endParaRPr lang="en-US" sz="1600" b="1" dirty="0">
              <a:solidFill>
                <a:srgbClr val="FFC000"/>
              </a:solidFill>
            </a:endParaRPr>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5" name="Picture 4" descr="1829_1939.jpg"/>
          <p:cNvPicPr>
            <a:picLocks noChangeAspect="1"/>
          </p:cNvPicPr>
          <p:nvPr/>
        </p:nvPicPr>
        <p:blipFill>
          <a:blip r:embed="rId3" cstate="print"/>
          <a:stretch>
            <a:fillRect/>
          </a:stretch>
        </p:blipFill>
        <p:spPr>
          <a:xfrm>
            <a:off x="0" y="3352800"/>
            <a:ext cx="9144000" cy="208208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IMG_5287.JPG"/>
          <p:cNvPicPr>
            <a:picLocks noGrp="1" noChangeAspect="1"/>
          </p:cNvPicPr>
          <p:nvPr>
            <p:ph sz="quarter" idx="1"/>
          </p:nvPr>
        </p:nvPicPr>
        <p:blipFill>
          <a:blip r:embed="rId2" cstate="print"/>
          <a:stretch>
            <a:fillRect/>
          </a:stretch>
        </p:blipFill>
        <p:spPr>
          <a:xfrm>
            <a:off x="0" y="0"/>
            <a:ext cx="9144000" cy="6858000"/>
          </a:xfrm>
        </p:spPr>
      </p:pic>
      <p:sp>
        <p:nvSpPr>
          <p:cNvPr id="5" name="TextBox 4"/>
          <p:cNvSpPr txBox="1"/>
          <p:nvPr/>
        </p:nvSpPr>
        <p:spPr>
          <a:xfrm>
            <a:off x="3962400" y="0"/>
            <a:ext cx="5181600" cy="923330"/>
          </a:xfrm>
          <a:prstGeom prst="rect">
            <a:avLst/>
          </a:prstGeom>
          <a:noFill/>
        </p:spPr>
        <p:txBody>
          <a:bodyPr wrap="square" rtlCol="0">
            <a:spAutoFit/>
          </a:bodyPr>
          <a:lstStyle/>
          <a:p>
            <a:r>
              <a:rPr lang="ro-RO" sz="5400" i="1" dirty="0" smtClean="0">
                <a:solidFill>
                  <a:schemeClr val="bg2"/>
                </a:solidFill>
                <a:latin typeface="Century Gothic" pitchFamily="34" charset="0"/>
              </a:rPr>
              <a:t>Vă mulţumesc!</a:t>
            </a:r>
            <a:endParaRPr lang="en-US" sz="5400" i="1" dirty="0">
              <a:solidFill>
                <a:schemeClr val="bg2"/>
              </a:solidFill>
              <a:latin typeface="Century Gothic" pitchFamily="34" charset="0"/>
            </a:endParaRPr>
          </a:p>
        </p:txBody>
      </p:sp>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Median">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500</TotalTime>
  <Words>1369</Words>
  <Application>Microsoft Macintosh PowerPoint</Application>
  <PresentationFormat>On-screen Show (4:3)</PresentationFormat>
  <Paragraphs>69</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Median</vt:lpstr>
      <vt:lpstr>Gura de vărsare sulina în hărţile                     comisiunii europene a dunării</vt:lpstr>
      <vt:lpstr>Scurt istoric</vt:lpstr>
      <vt:lpstr>PowerPoint Presentation</vt:lpstr>
      <vt:lpstr>Lucrările tehnice efectuate de C.E.D</vt:lpstr>
      <vt:lpstr>PowerPoint Presentation</vt:lpstr>
      <vt:lpstr>Lucrările cartografice ale C.E.D  – aspecte practice</vt:lpstr>
      <vt:lpstr>PowerPoint Presentation</vt:lpstr>
      <vt:lpstr>Caroiaj</vt:lpstr>
      <vt:lpstr>PowerPoint Presentation</vt:lpstr>
      <vt:lpstr>Unităţi de măsură</vt:lpstr>
      <vt:lpstr>Sursele hărţilor</vt:lpstr>
      <vt:lpstr>PowerPoint Presentation</vt:lpstr>
      <vt:lpstr>Indexare</vt:lpstr>
      <vt:lpstr>Exemple</vt:lpstr>
      <vt:lpstr>PowerPoint Presentation</vt:lpstr>
      <vt:lpstr>PowerPoint Presentation</vt:lpstr>
      <vt:lpstr>PowerPoint Presentation</vt:lpstr>
      <vt:lpstr>PowerPoint Presentation</vt:lpstr>
      <vt:lpstr>PowerPoint Presentation</vt:lpstr>
      <vt:lpstr>PowerPoint Presentation</vt:lpstr>
      <vt:lpstr>Acoperirea temporală</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Gura de vărsare sulina în harţile                comisiunii europene a dunării</dc:title>
  <dc:creator>Marius</dc:creator>
  <cp:lastModifiedBy>Autor  </cp:lastModifiedBy>
  <cp:revision>38</cp:revision>
  <dcterms:created xsi:type="dcterms:W3CDTF">2006-08-16T00:00:00Z</dcterms:created>
  <dcterms:modified xsi:type="dcterms:W3CDTF">2012-10-12T12:42:10Z</dcterms:modified>
</cp:coreProperties>
</file>